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07" r:id="rId3"/>
    <p:sldMasterId id="2147483738" r:id="rId4"/>
    <p:sldMasterId id="2147483756" r:id="rId5"/>
    <p:sldMasterId id="2147483786" r:id="rId6"/>
    <p:sldMasterId id="2147483817" r:id="rId7"/>
  </p:sldMasterIdLst>
  <p:notesMasterIdLst>
    <p:notesMasterId r:id="rId49"/>
  </p:notesMasterIdLst>
  <p:sldIdLst>
    <p:sldId id="501" r:id="rId8"/>
    <p:sldId id="257" r:id="rId9"/>
    <p:sldId id="261" r:id="rId10"/>
    <p:sldId id="524" r:id="rId11"/>
    <p:sldId id="262" r:id="rId12"/>
    <p:sldId id="513" r:id="rId13"/>
    <p:sldId id="503" r:id="rId14"/>
    <p:sldId id="523" r:id="rId15"/>
    <p:sldId id="526" r:id="rId16"/>
    <p:sldId id="527" r:id="rId17"/>
    <p:sldId id="525" r:id="rId18"/>
    <p:sldId id="522" r:id="rId19"/>
    <p:sldId id="260" r:id="rId20"/>
    <p:sldId id="263" r:id="rId21"/>
    <p:sldId id="482" r:id="rId22"/>
    <p:sldId id="505" r:id="rId23"/>
    <p:sldId id="504" r:id="rId24"/>
    <p:sldId id="515" r:id="rId25"/>
    <p:sldId id="506" r:id="rId26"/>
    <p:sldId id="508" r:id="rId27"/>
    <p:sldId id="509" r:id="rId28"/>
    <p:sldId id="2147468777" r:id="rId29"/>
    <p:sldId id="2147468778" r:id="rId30"/>
    <p:sldId id="510" r:id="rId31"/>
    <p:sldId id="511" r:id="rId32"/>
    <p:sldId id="516" r:id="rId33"/>
    <p:sldId id="517" r:id="rId34"/>
    <p:sldId id="2147468775" r:id="rId35"/>
    <p:sldId id="2076138516" r:id="rId36"/>
    <p:sldId id="2076138509" r:id="rId37"/>
    <p:sldId id="2147468776" r:id="rId38"/>
    <p:sldId id="2076138238" r:id="rId39"/>
    <p:sldId id="2147468780" r:id="rId40"/>
    <p:sldId id="2147468774" r:id="rId41"/>
    <p:sldId id="2147468765" r:id="rId42"/>
    <p:sldId id="2147468773" r:id="rId43"/>
    <p:sldId id="2147468779" r:id="rId44"/>
    <p:sldId id="519" r:id="rId45"/>
    <p:sldId id="2076138413" r:id="rId46"/>
    <p:sldId id="493" r:id="rId47"/>
    <p:sldId id="52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F4F"/>
    <a:srgbClr val="FFEBEB"/>
    <a:srgbClr val="FFB7B7"/>
    <a:srgbClr val="00863D"/>
    <a:srgbClr val="CA8302"/>
    <a:srgbClr val="758A9C"/>
    <a:srgbClr val="0B7DD8"/>
    <a:srgbClr val="FFEA4F"/>
    <a:srgbClr val="737373"/>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3E491-0CAE-49CC-BEDB-F180BE4EB76C}" v="1" dt="2022-04-08T16:15:28.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118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Event Hubs  E2E Latency (4 PU, 1MB/s)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3234837477274647E-2"/>
          <c:y val="8.0573218556619725E-2"/>
          <c:w val="0.90488119073241957"/>
          <c:h val="0.76714350524820552"/>
        </c:manualLayout>
      </c:layout>
      <c:scatterChart>
        <c:scatterStyle val="smoothMarker"/>
        <c:varyColors val="0"/>
        <c:ser>
          <c:idx val="0"/>
          <c:order val="0"/>
          <c:tx>
            <c:v>Event Hubs - Native</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Latency-Latest'!$F$6:$F$9</c:f>
              <c:numCache>
                <c:formatCode>General</c:formatCode>
                <c:ptCount val="4"/>
                <c:pt idx="0">
                  <c:v>10.7847274018809</c:v>
                </c:pt>
                <c:pt idx="1">
                  <c:v>7.3992946188437196</c:v>
                </c:pt>
                <c:pt idx="2">
                  <c:v>8.4622299714448896</c:v>
                </c:pt>
                <c:pt idx="3">
                  <c:v>8.4316732967893397</c:v>
                </c:pt>
              </c:numCache>
            </c:numRef>
          </c:yVal>
          <c:smooth val="1"/>
          <c:extLst>
            <c:ext xmlns:c16="http://schemas.microsoft.com/office/drawing/2014/chart" uri="{C3380CC4-5D6E-409C-BE32-E72D297353CC}">
              <c16:uniqueId val="{00000000-2F05-4BCB-BE17-C651B64534B8}"/>
            </c:ext>
          </c:extLst>
        </c:ser>
        <c:ser>
          <c:idx val="2"/>
          <c:order val="1"/>
          <c:tx>
            <c:v>Event Hubs - Kafka</c:v>
          </c:tx>
          <c:spPr>
            <a:ln w="22225" cap="rnd">
              <a:solidFill>
                <a:srgbClr val="00B050"/>
              </a:solidFill>
            </a:ln>
            <a:effectLst>
              <a:glow rad="139700">
                <a:schemeClr val="accent5">
                  <a:satMod val="175000"/>
                  <a:alpha val="14000"/>
                </a:schemeClr>
              </a:glow>
            </a:effectLst>
          </c:spPr>
          <c:marker>
            <c:symbol val="circle"/>
            <c:size val="3"/>
            <c:spPr>
              <a:solidFill>
                <a:schemeClr val="accent5">
                  <a:lumMod val="60000"/>
                  <a:lumOff val="40000"/>
                </a:schemeClr>
              </a:solidFill>
              <a:ln>
                <a:solidFill>
                  <a:srgbClr val="00B050"/>
                </a:solidFill>
              </a:ln>
              <a:effectLst>
                <a:glow rad="63500">
                  <a:schemeClr val="accent5">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Latency-Latest'!$F$18:$F$21</c:f>
              <c:numCache>
                <c:formatCode>General</c:formatCode>
                <c:ptCount val="4"/>
                <c:pt idx="0">
                  <c:v>10.876223439911</c:v>
                </c:pt>
                <c:pt idx="1">
                  <c:v>8.1833372612894095</c:v>
                </c:pt>
                <c:pt idx="2">
                  <c:v>8.4760452420687304</c:v>
                </c:pt>
                <c:pt idx="3">
                  <c:v>8.5068856228704295</c:v>
                </c:pt>
              </c:numCache>
            </c:numRef>
          </c:yVal>
          <c:smooth val="1"/>
          <c:extLst>
            <c:ext xmlns:c16="http://schemas.microsoft.com/office/drawing/2014/chart" uri="{C3380CC4-5D6E-409C-BE32-E72D297353CC}">
              <c16:uniqueId val="{00000001-2F05-4BCB-BE17-C651B64534B8}"/>
            </c:ext>
          </c:extLst>
        </c:ser>
        <c:dLbls>
          <c:showLegendKey val="0"/>
          <c:showVal val="0"/>
          <c:showCatName val="0"/>
          <c:showSerName val="0"/>
          <c:showPercent val="0"/>
          <c:showBubbleSize val="0"/>
        </c:dLbls>
        <c:axId val="703707183"/>
        <c:axId val="394670799"/>
      </c:scatterChart>
      <c:valAx>
        <c:axId val="703707183"/>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Partitions</a:t>
                </a:r>
              </a:p>
            </c:rich>
          </c:tx>
          <c:layout>
            <c:manualLayout>
              <c:xMode val="edge"/>
              <c:yMode val="edge"/>
              <c:x val="0.3830600531515358"/>
              <c:y val="0.9289851356784505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94670799"/>
        <c:crosses val="autoZero"/>
        <c:crossBetween val="midCat"/>
      </c:valAx>
      <c:valAx>
        <c:axId val="3946707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 (ms)</a:t>
                </a:r>
              </a:p>
            </c:rich>
          </c:tx>
          <c:layout>
            <c:manualLayout>
              <c:xMode val="edge"/>
              <c:yMode val="edge"/>
              <c:x val="0"/>
              <c:y val="0.3155518462856228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03707183"/>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Latency - Predictability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v>Event Hubs - Kafka</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Latency-Latest'!$F$37:$F$42</c:f>
              <c:numCache>
                <c:formatCode>General</c:formatCode>
                <c:ptCount val="6"/>
                <c:pt idx="0">
                  <c:v>8.7531773945564098</c:v>
                </c:pt>
                <c:pt idx="1">
                  <c:v>8.7621780358730206</c:v>
                </c:pt>
                <c:pt idx="2">
                  <c:v>8.4838545891230606</c:v>
                </c:pt>
                <c:pt idx="3">
                  <c:v>9.1977893162499598</c:v>
                </c:pt>
                <c:pt idx="4">
                  <c:v>9.3740297770872605</c:v>
                </c:pt>
                <c:pt idx="5">
                  <c:v>9.8132718458700907</c:v>
                </c:pt>
              </c:numCache>
            </c:numRef>
          </c:yVal>
          <c:smooth val="1"/>
          <c:extLst>
            <c:ext xmlns:c16="http://schemas.microsoft.com/office/drawing/2014/chart" uri="{C3380CC4-5D6E-409C-BE32-E72D297353CC}">
              <c16:uniqueId val="{00000000-726B-40BB-BF82-2194DB9254D8}"/>
            </c:ext>
          </c:extLst>
        </c:ser>
        <c:ser>
          <c:idx val="1"/>
          <c:order val="1"/>
          <c:tx>
            <c:v>Other Kafka Cloud Provider</c:v>
          </c:tx>
          <c:spPr>
            <a:ln w="22225" cap="rnd">
              <a:solidFill>
                <a:srgbClr val="C00000"/>
              </a:solidFill>
            </a:ln>
            <a:effectLst>
              <a:glow rad="139700">
                <a:schemeClr val="accent2">
                  <a:satMod val="175000"/>
                  <a:alpha val="14000"/>
                </a:schemeClr>
              </a:glow>
            </a:effectLst>
          </c:spPr>
          <c:marker>
            <c:symbol val="circle"/>
            <c:size val="3"/>
            <c:spPr>
              <a:solidFill>
                <a:schemeClr val="accent2">
                  <a:lumMod val="60000"/>
                  <a:lumOff val="40000"/>
                </a:schemeClr>
              </a:solidFill>
              <a:ln>
                <a:solidFill>
                  <a:srgbClr val="C00000"/>
                </a:solidFill>
              </a:ln>
              <a:effectLst>
                <a:glow rad="63500">
                  <a:schemeClr val="accent2">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Latency-Latest'!$F$68:$F$73</c:f>
              <c:numCache>
                <c:formatCode>General</c:formatCode>
                <c:ptCount val="6"/>
                <c:pt idx="0">
                  <c:v>21.3556129018896</c:v>
                </c:pt>
                <c:pt idx="1">
                  <c:v>76.980167740279498</c:v>
                </c:pt>
                <c:pt idx="2">
                  <c:v>20.9496848871133</c:v>
                </c:pt>
                <c:pt idx="3">
                  <c:v>70.262168741840696</c:v>
                </c:pt>
                <c:pt idx="4">
                  <c:v>28.009177942662099</c:v>
                </c:pt>
                <c:pt idx="5">
                  <c:v>38.793772948620202</c:v>
                </c:pt>
              </c:numCache>
            </c:numRef>
          </c:yVal>
          <c:smooth val="1"/>
          <c:extLst>
            <c:ext xmlns:c16="http://schemas.microsoft.com/office/drawing/2014/chart" uri="{C3380CC4-5D6E-409C-BE32-E72D297353CC}">
              <c16:uniqueId val="{00000001-726B-40BB-BF82-2194DB9254D8}"/>
            </c:ext>
          </c:extLst>
        </c:ser>
        <c:dLbls>
          <c:showLegendKey val="0"/>
          <c:showVal val="0"/>
          <c:showCatName val="0"/>
          <c:showSerName val="0"/>
          <c:showPercent val="0"/>
          <c:showBubbleSize val="0"/>
        </c:dLbls>
        <c:axId val="1208200159"/>
        <c:axId val="1208206399"/>
      </c:scatterChart>
      <c:valAx>
        <c:axId val="120820015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Test Iteration(workload 1MB/s)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6399"/>
        <c:crosses val="autoZero"/>
        <c:crossBetween val="midCat"/>
      </c:valAx>
      <c:valAx>
        <c:axId val="12082063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Latency(ms)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0159"/>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366C7-D954-429B-B6F6-06AF2D79BD91}" type="datetimeFigureOut">
              <a:rPr lang="en-US" smtClean="0"/>
              <a:t>10/13/2022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009F3-E84E-479E-BB0B-0247F2ED9679}" type="slidenum">
              <a:rPr lang="en-US" smtClean="0"/>
              <a:t>‹#›</a:t>
            </a:fld>
            <a:endParaRPr lang="en-US"/>
          </a:p>
        </p:txBody>
      </p:sp>
    </p:spTree>
    <p:extLst>
      <p:ext uri="{BB962C8B-B14F-4D97-AF65-F5344CB8AC3E}">
        <p14:creationId xmlns:p14="http://schemas.microsoft.com/office/powerpoint/2010/main" val="94373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32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69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1ABCCD-2E0E-4EF7-8A55-26F6A2547E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33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D9E378-D92B-4FF8-BF2F-97D29B87D0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6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10/13/2022 3:34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8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10/13/2022 3:34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667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5516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90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4440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1242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BEB35CCB-FF49-4788-B761-7608AB55A0BC}" type="slidenum">
              <a:rPr lang="en-US" smtClean="0"/>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03773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643523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031244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957517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32263615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33223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BEB35CCB-FF49-4788-B761-7608AB55A0BC}" type="slidenum">
              <a:rPr lang="en-US" smtClean="0"/>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194548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9580088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1692318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5743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43075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409951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910272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05583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8637044"/>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334039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18287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28349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145206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66923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BEB35CCB-FF49-4788-B761-7608AB55A0BC}" type="slidenum">
              <a:rPr lang="en-US" smtClean="0"/>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8215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680402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739777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4D21-1EEF-4639-9787-A6161C91A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EA7F18-B268-4A27-AE95-B19EBA4A0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0399A-C72C-4325-BAE6-E63534E72B67}"/>
              </a:ext>
            </a:extLst>
          </p:cNvPr>
          <p:cNvSpPr>
            <a:spLocks noGrp="1"/>
          </p:cNvSpPr>
          <p:nvPr>
            <p:ph type="dt" sz="half" idx="10"/>
          </p:nvPr>
        </p:nvSpPr>
        <p:spPr/>
        <p:txBody>
          <a:bodyPr/>
          <a:lstStyle/>
          <a:p>
            <a:fld id="{987ED66F-A68C-4D32-8B0E-D6A7CC2930E2}" type="datetimeFigureOut">
              <a:rPr lang="en-US" smtClean="0"/>
              <a:t>10/13/2022</a:t>
            </a:fld>
            <a:endParaRPr lang="en-US"/>
          </a:p>
        </p:txBody>
      </p:sp>
      <p:sp>
        <p:nvSpPr>
          <p:cNvPr id="5" name="Footer Placeholder 4">
            <a:extLst>
              <a:ext uri="{FF2B5EF4-FFF2-40B4-BE49-F238E27FC236}">
                <a16:creationId xmlns:a16="http://schemas.microsoft.com/office/drawing/2014/main" id="{7EA3E4BF-797C-4A29-B6B3-72CF27B55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3504-A4C9-4607-8946-BAF629DA01DD}"/>
              </a:ext>
            </a:extLst>
          </p:cNvPr>
          <p:cNvSpPr>
            <a:spLocks noGrp="1"/>
          </p:cNvSpPr>
          <p:nvPr>
            <p:ph type="sldNum" sz="quarter" idx="12"/>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787966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682309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55396511"/>
      </p:ext>
    </p:extLst>
  </p:cSld>
  <p:clrMapOvr>
    <a:masterClrMapping/>
  </p:clrMapOvr>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88083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42710434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980856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686056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818167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2741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26278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8223903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193388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731843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1703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617496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53441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64491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09586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14177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38108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300508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05880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294018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759991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895348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0680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7929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5126068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5798962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1544316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3187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96207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29497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3527219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3749482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10/13/2022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2671155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0336001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2719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282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068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89873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39780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85380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859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88073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2211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36797"/>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59448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5427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03142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888506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99227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52176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80810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7177" y="528966"/>
            <a:ext cx="11018520" cy="541916"/>
          </a:xfrm>
          <a:prstGeom prst="rect">
            <a:avLst/>
          </a:prstGeom>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3">
            <a:extLst>
              <a:ext uri="{FF2B5EF4-FFF2-40B4-BE49-F238E27FC236}">
                <a16:creationId xmlns:a16="http://schemas.microsoft.com/office/drawing/2014/main" id="{6D2A5A2E-9EC0-23BC-90DB-F84EA94A5027}"/>
              </a:ext>
            </a:extLst>
          </p:cNvPr>
          <p:cNvSpPr>
            <a:spLocks noGrp="1"/>
          </p:cNvSpPr>
          <p:nvPr>
            <p:ph idx="1"/>
          </p:nvPr>
        </p:nvSpPr>
        <p:spPr>
          <a:xfrm>
            <a:off x="475105" y="1434485"/>
            <a:ext cx="11018520" cy="207730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09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8502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2208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3214580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44371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45636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0251307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632119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25318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885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2636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432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9345548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497275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731960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82599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65806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1809104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1950115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69839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2013456"/>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8760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9567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7471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784642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5051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69555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18416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981546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2083935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8810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2768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113263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944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69091775"/>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93698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176748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13453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18496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51162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04408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6881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29267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3146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35394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9451277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04903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864599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517935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2622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75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401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0422281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334341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135596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490294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86069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744685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8391098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1047750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768735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8913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08715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850623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166882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78062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30521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772608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5584521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015846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1215850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21402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36511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BEB35CCB-FF49-4788-B761-7608AB55A0BC}" type="slidenum">
              <a:rPr lang="en-US" smtClean="0"/>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812358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01750756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68162785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139087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129858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theme" Target="../theme/theme4.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theme" Target="../theme/theme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image" Target="../media/image10.emf"/><Relationship Id="rId5" Type="http://schemas.openxmlformats.org/officeDocument/2006/relationships/theme" Target="../theme/theme7.xml"/><Relationship Id="rId4"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4179395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823"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88610748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40810934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50799624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BEB35CCB-FF49-4788-B761-7608AB55A0BC}" type="slidenum">
              <a:rPr lang="en-US" smtClean="0"/>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0142524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822" r:id="rId30"/>
  </p:sldLayoutIdLst>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75983641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24" r:id="rId3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39404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96.xml"/><Relationship Id="rId5" Type="http://schemas.microsoft.com/office/2007/relationships/hdphoto" Target="../media/hdphoto1.wdp"/><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8.svg"/><Relationship Id="rId2" Type="http://schemas.openxmlformats.org/officeDocument/2006/relationships/image" Target="../media/image32.png"/><Relationship Id="rId1" Type="http://schemas.openxmlformats.org/officeDocument/2006/relationships/slideLayout" Target="../slideLayouts/slideLayout93.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4.xml"/><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21.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9.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3DB1DA55-0CB2-4699-8BB5-4759C9A577C3}"/>
              </a:ext>
            </a:extLst>
          </p:cNvPr>
          <p:cNvSpPr>
            <a:spLocks noGrp="1"/>
          </p:cNvSpPr>
          <p:nvPr>
            <p:ph type="body" sz="quarter" idx="30"/>
          </p:nvPr>
        </p:nvSpPr>
        <p:spPr/>
        <p:txBody>
          <a:bodyPr/>
          <a:lstStyle/>
          <a:p>
            <a:r>
              <a:rPr lang="en-US" dirty="0"/>
              <a:t>Patterns</a:t>
            </a:r>
          </a:p>
          <a:p>
            <a:r>
              <a:rPr lang="en-US" dirty="0"/>
              <a:t>Features</a:t>
            </a:r>
          </a:p>
          <a:p>
            <a:r>
              <a:rPr lang="en-US" dirty="0"/>
              <a:t>Architecture</a:t>
            </a:r>
          </a:p>
          <a:p>
            <a:r>
              <a:rPr lang="en-US" dirty="0"/>
              <a:t>Internals</a:t>
            </a:r>
          </a:p>
        </p:txBody>
      </p:sp>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a:t>Azure Event Hubs</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a:t>The Architect’s Cut</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Clemens Vasters</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199" y="5764609"/>
            <a:ext cx="4563585" cy="742777"/>
          </a:xfrm>
        </p:spPr>
        <p:txBody>
          <a:bodyPr/>
          <a:lstStyle/>
          <a:p>
            <a:r>
              <a:rPr lang="en-US" dirty="0"/>
              <a:t>Chief Messenger, </a:t>
            </a:r>
            <a:r>
              <a:rPr lang="en-US" b="1" dirty="0"/>
              <a:t>Twitter: @clemensv</a:t>
            </a:r>
            <a:br>
              <a:rPr lang="en-US" dirty="0"/>
            </a:br>
            <a:endParaRPr lang="en-US" dirty="0"/>
          </a:p>
        </p:txBody>
      </p:sp>
      <p:pic>
        <p:nvPicPr>
          <p:cNvPr id="3" name="Picture Placeholder 2" descr="A person with a beard and glasses&#10;&#10;Description automatically generated with medium confidence">
            <a:extLst>
              <a:ext uri="{FF2B5EF4-FFF2-40B4-BE49-F238E27FC236}">
                <a16:creationId xmlns:a16="http://schemas.microsoft.com/office/drawing/2014/main" id="{A475DB99-C3ED-4AE1-8B20-1DBBDA33A5A1}"/>
              </a:ext>
            </a:extLst>
          </p:cNvPr>
          <p:cNvPicPr>
            <a:picLocks noGrp="1" noChangeAspect="1"/>
          </p:cNvPicPr>
          <p:nvPr>
            <p:ph type="pic" sz="quarter" idx="31"/>
          </p:nvPr>
        </p:nvPicPr>
        <p:blipFill>
          <a:blip r:embed="rId3">
            <a:extLst>
              <a:ext uri="{28A0092B-C50C-407E-A947-70E740481C1C}">
                <a14:useLocalDpi xmlns:a14="http://schemas.microsoft.com/office/drawing/2010/main" val="0"/>
              </a:ext>
            </a:extLst>
          </a:blip>
          <a:srcRect/>
          <a:stretch>
            <a:fillRect/>
          </a:stretch>
        </p:blipFill>
        <p:spPr/>
      </p:pic>
      <p:sp>
        <p:nvSpPr>
          <p:cNvPr id="5" name="TextBox 4">
            <a:extLst>
              <a:ext uri="{FF2B5EF4-FFF2-40B4-BE49-F238E27FC236}">
                <a16:creationId xmlns:a16="http://schemas.microsoft.com/office/drawing/2014/main" id="{70317CD4-7277-EB7A-0FD7-4CE28564C139}"/>
              </a:ext>
            </a:extLst>
          </p:cNvPr>
          <p:cNvSpPr txBox="1"/>
          <p:nvPr/>
        </p:nvSpPr>
        <p:spPr>
          <a:xfrm>
            <a:off x="457199" y="1143000"/>
            <a:ext cx="7340151" cy="492443"/>
          </a:xfrm>
          <a:prstGeom prst="rect">
            <a:avLst/>
          </a:prstGeom>
        </p:spPr>
        <p:txBody>
          <a:bodyPr wrap="none" lIns="0" tIns="0" rIns="0" bIns="0" rtlCol="0" anchor="t" anchorCtr="0">
            <a:spAutoFit/>
          </a:bodyPr>
          <a:lstStyle/>
          <a:p>
            <a:r>
              <a:rPr lang="en-US" sz="3200" dirty="0"/>
              <a:t>https://github.com/clemensv/messaging</a:t>
            </a:r>
          </a:p>
        </p:txBody>
      </p:sp>
    </p:spTree>
    <p:extLst>
      <p:ext uri="{BB962C8B-B14F-4D97-AF65-F5344CB8AC3E}">
        <p14:creationId xmlns:p14="http://schemas.microsoft.com/office/powerpoint/2010/main" val="4219305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Rounded Corners 1035">
            <a:extLst>
              <a:ext uri="{FF2B5EF4-FFF2-40B4-BE49-F238E27FC236}">
                <a16:creationId xmlns:a16="http://schemas.microsoft.com/office/drawing/2014/main" id="{4EA856E0-A22C-CCBE-AFFD-CC7EE41E4238}"/>
              </a:ext>
            </a:extLst>
          </p:cNvPr>
          <p:cNvSpPr/>
          <p:nvPr/>
        </p:nvSpPr>
        <p:spPr>
          <a:xfrm>
            <a:off x="8702883" y="1433632"/>
            <a:ext cx="2228562" cy="168528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r>
              <a:rPr lang="de-DE" sz="1400">
                <a:latin typeface="Segoe UI Semibold" panose="020B0702040204020203" pitchFamily="34" charset="0"/>
                <a:cs typeface="Segoe UI Semibold" panose="020B0702040204020203" pitchFamily="34" charset="0"/>
              </a:rPr>
              <a:t>Processing</a:t>
            </a:r>
            <a:br>
              <a:rPr lang="de-DE" sz="1400">
                <a:latin typeface="Segoe UI Semibold" panose="020B0702040204020203" pitchFamily="34" charset="0"/>
                <a:cs typeface="Segoe UI Semibold" panose="020B0702040204020203" pitchFamily="34" charset="0"/>
              </a:rPr>
            </a:br>
            <a:r>
              <a:rPr lang="de-DE" sz="1400" err="1">
                <a:latin typeface="Segoe UI Semibold" panose="020B0702040204020203" pitchFamily="34" charset="0"/>
                <a:cs typeface="Segoe UI Semibold" panose="020B0702040204020203" pitchFamily="34" charset="0"/>
              </a:rPr>
              <a:t>Function</a:t>
            </a:r>
            <a:endParaRPr lang="en-US" sz="140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ED36E39E-E88C-4E9B-BE69-344DD04463F7}"/>
              </a:ext>
            </a:extLst>
          </p:cNvPr>
          <p:cNvSpPr>
            <a:spLocks noGrp="1"/>
          </p:cNvSpPr>
          <p:nvPr>
            <p:ph type="title"/>
          </p:nvPr>
        </p:nvSpPr>
        <p:spPr/>
        <p:txBody>
          <a:bodyPr/>
          <a:lstStyle/>
          <a:p>
            <a:r>
              <a:rPr lang="en-US"/>
              <a:t>Event Hubs Capture Avro Archives</a:t>
            </a:r>
          </a:p>
        </p:txBody>
      </p:sp>
      <p:sp>
        <p:nvSpPr>
          <p:cNvPr id="7" name="Oval 6">
            <a:extLst>
              <a:ext uri="{FF2B5EF4-FFF2-40B4-BE49-F238E27FC236}">
                <a16:creationId xmlns:a16="http://schemas.microsoft.com/office/drawing/2014/main" id="{40D0CF1A-4DDB-DE36-FB32-C4676133B5E9}"/>
              </a:ext>
            </a:extLst>
          </p:cNvPr>
          <p:cNvSpPr/>
          <p:nvPr/>
        </p:nvSpPr>
        <p:spPr>
          <a:xfrm>
            <a:off x="473612" y="268790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C0F8DA-6553-E617-36BC-32CA7B9550DB}"/>
              </a:ext>
            </a:extLst>
          </p:cNvPr>
          <p:cNvSpPr/>
          <p:nvPr/>
        </p:nvSpPr>
        <p:spPr>
          <a:xfrm>
            <a:off x="473612" y="2972104"/>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2F73CB-1480-0E93-5C56-25F2209F50D3}"/>
              </a:ext>
            </a:extLst>
          </p:cNvPr>
          <p:cNvSpPr/>
          <p:nvPr/>
        </p:nvSpPr>
        <p:spPr>
          <a:xfrm>
            <a:off x="483260" y="3934047"/>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95E6FEC-D189-8EEA-5051-ECADAE0EB4E5}"/>
              </a:ext>
            </a:extLst>
          </p:cNvPr>
          <p:cNvSpPr/>
          <p:nvPr/>
        </p:nvSpPr>
        <p:spPr>
          <a:xfrm>
            <a:off x="478445" y="4243866"/>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745018-4165-F3CE-AB35-554DC3A613A0}"/>
              </a:ext>
            </a:extLst>
          </p:cNvPr>
          <p:cNvSpPr/>
          <p:nvPr/>
        </p:nvSpPr>
        <p:spPr>
          <a:xfrm>
            <a:off x="473612" y="2206543"/>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12" name="Rectangle 11">
            <a:extLst>
              <a:ext uri="{FF2B5EF4-FFF2-40B4-BE49-F238E27FC236}">
                <a16:creationId xmlns:a16="http://schemas.microsoft.com/office/drawing/2014/main" id="{01DD2261-FAED-D3EF-F7EF-DFDDF7906314}"/>
              </a:ext>
            </a:extLst>
          </p:cNvPr>
          <p:cNvSpPr/>
          <p:nvPr/>
        </p:nvSpPr>
        <p:spPr>
          <a:xfrm>
            <a:off x="2997363" y="2554918"/>
            <a:ext cx="1159390" cy="269753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Connector: Elbow 125">
            <a:extLst>
              <a:ext uri="{FF2B5EF4-FFF2-40B4-BE49-F238E27FC236}">
                <a16:creationId xmlns:a16="http://schemas.microsoft.com/office/drawing/2014/main" id="{82A0BD8F-DC88-2BA4-2584-4DA11A44DB71}"/>
              </a:ext>
            </a:extLst>
          </p:cNvPr>
          <p:cNvCxnSpPr>
            <a:cxnSpLocks/>
          </p:cNvCxnSpPr>
          <p:nvPr/>
        </p:nvCxnSpPr>
        <p:spPr>
          <a:xfrm>
            <a:off x="1430409" y="2788398"/>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F6655F3-A934-46D8-1EE2-0A7B9FEF86A6}"/>
              </a:ext>
            </a:extLst>
          </p:cNvPr>
          <p:cNvGrpSpPr/>
          <p:nvPr/>
        </p:nvGrpSpPr>
        <p:grpSpPr>
          <a:xfrm>
            <a:off x="3109049" y="2639370"/>
            <a:ext cx="864298" cy="453508"/>
            <a:chOff x="10477122" y="1878705"/>
            <a:chExt cx="864298" cy="453508"/>
          </a:xfrm>
        </p:grpSpPr>
        <p:sp>
          <p:nvSpPr>
            <p:cNvPr id="17" name="Rectangle 16">
              <a:extLst>
                <a:ext uri="{FF2B5EF4-FFF2-40B4-BE49-F238E27FC236}">
                  <a16:creationId xmlns:a16="http://schemas.microsoft.com/office/drawing/2014/main" id="{1056A5C4-DE68-CC50-C950-B201CDF13AAB}"/>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Graphic 17" descr="Document outline">
              <a:extLst>
                <a:ext uri="{FF2B5EF4-FFF2-40B4-BE49-F238E27FC236}">
                  <a16:creationId xmlns:a16="http://schemas.microsoft.com/office/drawing/2014/main" id="{41BF66B1-556C-FC9F-7419-091FB7FDC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 name="Graphic 18" descr="Document outline">
              <a:extLst>
                <a:ext uri="{FF2B5EF4-FFF2-40B4-BE49-F238E27FC236}">
                  <a16:creationId xmlns:a16="http://schemas.microsoft.com/office/drawing/2014/main" id="{C3F7151B-E738-65EF-D018-40A2DA5AC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 name="Graphic 19" descr="Document outline">
              <a:extLst>
                <a:ext uri="{FF2B5EF4-FFF2-40B4-BE49-F238E27FC236}">
                  <a16:creationId xmlns:a16="http://schemas.microsoft.com/office/drawing/2014/main" id="{0708FD3D-4305-9E92-8C68-9A64C8776C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1" name="Graphic 20" descr="Document outline">
              <a:extLst>
                <a:ext uri="{FF2B5EF4-FFF2-40B4-BE49-F238E27FC236}">
                  <a16:creationId xmlns:a16="http://schemas.microsoft.com/office/drawing/2014/main" id="{EFB679C1-5177-3B41-9237-ED6A7C7575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 name="Graphic 21" descr="Document outline">
              <a:extLst>
                <a:ext uri="{FF2B5EF4-FFF2-40B4-BE49-F238E27FC236}">
                  <a16:creationId xmlns:a16="http://schemas.microsoft.com/office/drawing/2014/main" id="{B4BF0AE2-7CCE-1202-7CFC-100FEC45BA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 name="Graphic 22" descr="Document outline">
              <a:extLst>
                <a:ext uri="{FF2B5EF4-FFF2-40B4-BE49-F238E27FC236}">
                  <a16:creationId xmlns:a16="http://schemas.microsoft.com/office/drawing/2014/main" id="{57A3A16E-B517-9363-8234-FE0C356A46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4" name="Graphic 23" descr="Document outline">
              <a:extLst>
                <a:ext uri="{FF2B5EF4-FFF2-40B4-BE49-F238E27FC236}">
                  <a16:creationId xmlns:a16="http://schemas.microsoft.com/office/drawing/2014/main" id="{6936FEBB-737B-56BC-A756-65F2EF0E8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5" name="Graphic 24" descr="Document outline">
              <a:extLst>
                <a:ext uri="{FF2B5EF4-FFF2-40B4-BE49-F238E27FC236}">
                  <a16:creationId xmlns:a16="http://schemas.microsoft.com/office/drawing/2014/main" id="{EC0A5A46-342F-344D-EE7A-467E8D6853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6" name="Graphic 25" descr="Document outline">
              <a:extLst>
                <a:ext uri="{FF2B5EF4-FFF2-40B4-BE49-F238E27FC236}">
                  <a16:creationId xmlns:a16="http://schemas.microsoft.com/office/drawing/2014/main" id="{658C423A-B4A5-F7B4-4A5E-767B4A983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7" name="Graphic 26" descr="Document outline">
              <a:extLst>
                <a:ext uri="{FF2B5EF4-FFF2-40B4-BE49-F238E27FC236}">
                  <a16:creationId xmlns:a16="http://schemas.microsoft.com/office/drawing/2014/main" id="{179136E4-A700-B1BC-34B5-FA9EE5717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8" name="Group 27">
            <a:extLst>
              <a:ext uri="{FF2B5EF4-FFF2-40B4-BE49-F238E27FC236}">
                <a16:creationId xmlns:a16="http://schemas.microsoft.com/office/drawing/2014/main" id="{5DA5B306-B931-72A0-C81D-28E24F3C48D2}"/>
              </a:ext>
            </a:extLst>
          </p:cNvPr>
          <p:cNvGrpSpPr/>
          <p:nvPr/>
        </p:nvGrpSpPr>
        <p:grpSpPr>
          <a:xfrm>
            <a:off x="3109812" y="3140091"/>
            <a:ext cx="864298" cy="453508"/>
            <a:chOff x="10477122" y="1878705"/>
            <a:chExt cx="864298" cy="453508"/>
          </a:xfrm>
        </p:grpSpPr>
        <p:sp>
          <p:nvSpPr>
            <p:cNvPr id="29" name="Rectangle 28">
              <a:extLst>
                <a:ext uri="{FF2B5EF4-FFF2-40B4-BE49-F238E27FC236}">
                  <a16:creationId xmlns:a16="http://schemas.microsoft.com/office/drawing/2014/main" id="{B71CC60D-EA07-3368-2566-82B4A2F1FBB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phic 29" descr="Document outline">
              <a:extLst>
                <a:ext uri="{FF2B5EF4-FFF2-40B4-BE49-F238E27FC236}">
                  <a16:creationId xmlns:a16="http://schemas.microsoft.com/office/drawing/2014/main" id="{A8F1486E-8B45-E2B8-06CA-21D60F30DA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31" name="Graphic 30" descr="Document outline">
              <a:extLst>
                <a:ext uri="{FF2B5EF4-FFF2-40B4-BE49-F238E27FC236}">
                  <a16:creationId xmlns:a16="http://schemas.microsoft.com/office/drawing/2014/main" id="{8251C650-975D-F659-7908-055CE6BA60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32" name="Graphic 31" descr="Document outline">
              <a:extLst>
                <a:ext uri="{FF2B5EF4-FFF2-40B4-BE49-F238E27FC236}">
                  <a16:creationId xmlns:a16="http://schemas.microsoft.com/office/drawing/2014/main" id="{2736F238-5D2C-498D-6A9D-3AA590C03B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33" name="Graphic 32" descr="Document outline">
              <a:extLst>
                <a:ext uri="{FF2B5EF4-FFF2-40B4-BE49-F238E27FC236}">
                  <a16:creationId xmlns:a16="http://schemas.microsoft.com/office/drawing/2014/main" id="{A25252D0-B6B8-8F54-51B9-903460693C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34" name="Graphic 33" descr="Document outline">
              <a:extLst>
                <a:ext uri="{FF2B5EF4-FFF2-40B4-BE49-F238E27FC236}">
                  <a16:creationId xmlns:a16="http://schemas.microsoft.com/office/drawing/2014/main" id="{38FB1376-BF69-0B04-5ACA-4B5E05D5F0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35" name="Graphic 34" descr="Document outline">
              <a:extLst>
                <a:ext uri="{FF2B5EF4-FFF2-40B4-BE49-F238E27FC236}">
                  <a16:creationId xmlns:a16="http://schemas.microsoft.com/office/drawing/2014/main" id="{1B43FBD3-ABD3-19D8-569C-4FF2E4651B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36" name="Graphic 35" descr="Document outline">
              <a:extLst>
                <a:ext uri="{FF2B5EF4-FFF2-40B4-BE49-F238E27FC236}">
                  <a16:creationId xmlns:a16="http://schemas.microsoft.com/office/drawing/2014/main" id="{E50EADEB-1A47-8AFC-AE42-70128680C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37" name="Graphic 36" descr="Document outline">
              <a:extLst>
                <a:ext uri="{FF2B5EF4-FFF2-40B4-BE49-F238E27FC236}">
                  <a16:creationId xmlns:a16="http://schemas.microsoft.com/office/drawing/2014/main" id="{C3478041-ACCD-D19C-DABA-14AD746E2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38" name="Graphic 37" descr="Document outline">
              <a:extLst>
                <a:ext uri="{FF2B5EF4-FFF2-40B4-BE49-F238E27FC236}">
                  <a16:creationId xmlns:a16="http://schemas.microsoft.com/office/drawing/2014/main" id="{5CEA3578-D7D4-C02B-18E6-BCEDEEFB19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39" name="Graphic 38" descr="Document outline">
              <a:extLst>
                <a:ext uri="{FF2B5EF4-FFF2-40B4-BE49-F238E27FC236}">
                  <a16:creationId xmlns:a16="http://schemas.microsoft.com/office/drawing/2014/main" id="{0169C6AB-11A6-4749-CD47-D41EB18D65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40" name="Group 39">
            <a:extLst>
              <a:ext uri="{FF2B5EF4-FFF2-40B4-BE49-F238E27FC236}">
                <a16:creationId xmlns:a16="http://schemas.microsoft.com/office/drawing/2014/main" id="{478A3B75-554C-A00E-62B7-85E90C1A77AE}"/>
              </a:ext>
            </a:extLst>
          </p:cNvPr>
          <p:cNvGrpSpPr/>
          <p:nvPr/>
        </p:nvGrpSpPr>
        <p:grpSpPr>
          <a:xfrm>
            <a:off x="3116954" y="3640812"/>
            <a:ext cx="864298" cy="453508"/>
            <a:chOff x="10477122" y="1878705"/>
            <a:chExt cx="864298" cy="453508"/>
          </a:xfrm>
        </p:grpSpPr>
        <p:sp>
          <p:nvSpPr>
            <p:cNvPr id="41" name="Rectangle 40">
              <a:extLst>
                <a:ext uri="{FF2B5EF4-FFF2-40B4-BE49-F238E27FC236}">
                  <a16:creationId xmlns:a16="http://schemas.microsoft.com/office/drawing/2014/main" id="{13BAAD02-5D9B-0BE2-2C54-BF2BC6F031C3}"/>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Graphic 41" descr="Document outline">
              <a:extLst>
                <a:ext uri="{FF2B5EF4-FFF2-40B4-BE49-F238E27FC236}">
                  <a16:creationId xmlns:a16="http://schemas.microsoft.com/office/drawing/2014/main" id="{CAB77B8C-309E-E8CE-136B-D299289B4E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43" name="Graphic 42" descr="Document outline">
              <a:extLst>
                <a:ext uri="{FF2B5EF4-FFF2-40B4-BE49-F238E27FC236}">
                  <a16:creationId xmlns:a16="http://schemas.microsoft.com/office/drawing/2014/main" id="{537A9749-1B12-C5F8-9BBE-5812B478A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44" name="Graphic 43" descr="Document outline">
              <a:extLst>
                <a:ext uri="{FF2B5EF4-FFF2-40B4-BE49-F238E27FC236}">
                  <a16:creationId xmlns:a16="http://schemas.microsoft.com/office/drawing/2014/main" id="{264A849D-1C3F-4015-C64C-FD7A928F20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45" name="Graphic 44" descr="Document outline">
              <a:extLst>
                <a:ext uri="{FF2B5EF4-FFF2-40B4-BE49-F238E27FC236}">
                  <a16:creationId xmlns:a16="http://schemas.microsoft.com/office/drawing/2014/main" id="{5B5202C4-F448-66E6-CAD4-795FAF560F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46" name="Graphic 45" descr="Document outline">
              <a:extLst>
                <a:ext uri="{FF2B5EF4-FFF2-40B4-BE49-F238E27FC236}">
                  <a16:creationId xmlns:a16="http://schemas.microsoft.com/office/drawing/2014/main" id="{EC8DE846-C873-C86C-A255-398E8FA30E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47" name="Graphic 46" descr="Document outline">
              <a:extLst>
                <a:ext uri="{FF2B5EF4-FFF2-40B4-BE49-F238E27FC236}">
                  <a16:creationId xmlns:a16="http://schemas.microsoft.com/office/drawing/2014/main" id="{483FA16E-CDBA-6F59-BC31-6A991B224B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48" name="Graphic 47" descr="Document outline">
              <a:extLst>
                <a:ext uri="{FF2B5EF4-FFF2-40B4-BE49-F238E27FC236}">
                  <a16:creationId xmlns:a16="http://schemas.microsoft.com/office/drawing/2014/main" id="{A07B35B3-F585-CF4F-1920-D10947AEB2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49" name="Graphic 48" descr="Document outline">
              <a:extLst>
                <a:ext uri="{FF2B5EF4-FFF2-40B4-BE49-F238E27FC236}">
                  <a16:creationId xmlns:a16="http://schemas.microsoft.com/office/drawing/2014/main" id="{97E9C56F-86D9-9B36-506D-55356A1AB6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50" name="Graphic 49" descr="Document outline">
              <a:extLst>
                <a:ext uri="{FF2B5EF4-FFF2-40B4-BE49-F238E27FC236}">
                  <a16:creationId xmlns:a16="http://schemas.microsoft.com/office/drawing/2014/main" id="{E7D74BA3-1540-2E21-826F-044EF02D9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51" name="Graphic 50" descr="Document outline">
              <a:extLst>
                <a:ext uri="{FF2B5EF4-FFF2-40B4-BE49-F238E27FC236}">
                  <a16:creationId xmlns:a16="http://schemas.microsoft.com/office/drawing/2014/main" id="{F1CDEA9C-FFD7-36F9-EB87-B0DC92BE62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52" name="Group 51">
            <a:extLst>
              <a:ext uri="{FF2B5EF4-FFF2-40B4-BE49-F238E27FC236}">
                <a16:creationId xmlns:a16="http://schemas.microsoft.com/office/drawing/2014/main" id="{CA436927-754D-4B8A-F806-43A20D0C08B7}"/>
              </a:ext>
            </a:extLst>
          </p:cNvPr>
          <p:cNvGrpSpPr/>
          <p:nvPr/>
        </p:nvGrpSpPr>
        <p:grpSpPr>
          <a:xfrm>
            <a:off x="3124096" y="4141533"/>
            <a:ext cx="864298" cy="453508"/>
            <a:chOff x="10477122" y="1878705"/>
            <a:chExt cx="864298" cy="453508"/>
          </a:xfrm>
        </p:grpSpPr>
        <p:sp>
          <p:nvSpPr>
            <p:cNvPr id="53" name="Rectangle 52">
              <a:extLst>
                <a:ext uri="{FF2B5EF4-FFF2-40B4-BE49-F238E27FC236}">
                  <a16:creationId xmlns:a16="http://schemas.microsoft.com/office/drawing/2014/main" id="{A726A78A-B550-56B2-B02A-C28341EFE454}"/>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4" name="Graphic 53" descr="Document outline">
              <a:extLst>
                <a:ext uri="{FF2B5EF4-FFF2-40B4-BE49-F238E27FC236}">
                  <a16:creationId xmlns:a16="http://schemas.microsoft.com/office/drawing/2014/main" id="{659EB508-02A7-89FD-9929-389143F9E9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55" name="Graphic 54" descr="Document outline">
              <a:extLst>
                <a:ext uri="{FF2B5EF4-FFF2-40B4-BE49-F238E27FC236}">
                  <a16:creationId xmlns:a16="http://schemas.microsoft.com/office/drawing/2014/main" id="{DC191E5E-A070-FEBE-92E6-C8B0B77D21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56" name="Graphic 55" descr="Document outline">
              <a:extLst>
                <a:ext uri="{FF2B5EF4-FFF2-40B4-BE49-F238E27FC236}">
                  <a16:creationId xmlns:a16="http://schemas.microsoft.com/office/drawing/2014/main" id="{9943FB5B-BB5D-D035-C8BF-4188B97B7D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57" name="Graphic 56" descr="Document outline">
              <a:extLst>
                <a:ext uri="{FF2B5EF4-FFF2-40B4-BE49-F238E27FC236}">
                  <a16:creationId xmlns:a16="http://schemas.microsoft.com/office/drawing/2014/main" id="{93F01FC2-F97C-A261-A44A-6AB60B93C6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58" name="Graphic 57" descr="Document outline">
              <a:extLst>
                <a:ext uri="{FF2B5EF4-FFF2-40B4-BE49-F238E27FC236}">
                  <a16:creationId xmlns:a16="http://schemas.microsoft.com/office/drawing/2014/main" id="{5F934BDB-D34A-E896-8DD7-8B804025B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59" name="Graphic 58" descr="Document outline">
              <a:extLst>
                <a:ext uri="{FF2B5EF4-FFF2-40B4-BE49-F238E27FC236}">
                  <a16:creationId xmlns:a16="http://schemas.microsoft.com/office/drawing/2014/main" id="{6CB05202-B177-912D-1DCB-57FB963F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60" name="Graphic 59" descr="Document outline">
              <a:extLst>
                <a:ext uri="{FF2B5EF4-FFF2-40B4-BE49-F238E27FC236}">
                  <a16:creationId xmlns:a16="http://schemas.microsoft.com/office/drawing/2014/main" id="{763853A3-B78F-0B92-123F-91949A80D7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61" name="Graphic 60" descr="Document outline">
              <a:extLst>
                <a:ext uri="{FF2B5EF4-FFF2-40B4-BE49-F238E27FC236}">
                  <a16:creationId xmlns:a16="http://schemas.microsoft.com/office/drawing/2014/main" id="{58BFE328-DCF3-0792-4FF3-7C36EB0DB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62" name="Graphic 61" descr="Document outline">
              <a:extLst>
                <a:ext uri="{FF2B5EF4-FFF2-40B4-BE49-F238E27FC236}">
                  <a16:creationId xmlns:a16="http://schemas.microsoft.com/office/drawing/2014/main" id="{6B5CDF50-F056-CED8-122A-0EBF5B92F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63" name="Graphic 62" descr="Document outline">
              <a:extLst>
                <a:ext uri="{FF2B5EF4-FFF2-40B4-BE49-F238E27FC236}">
                  <a16:creationId xmlns:a16="http://schemas.microsoft.com/office/drawing/2014/main" id="{25F15E80-5EAF-0E24-7CE4-93D2460A4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64" name="Group 63">
            <a:extLst>
              <a:ext uri="{FF2B5EF4-FFF2-40B4-BE49-F238E27FC236}">
                <a16:creationId xmlns:a16="http://schemas.microsoft.com/office/drawing/2014/main" id="{BD389E75-F005-A113-5E4F-B2BD21E829F8}"/>
              </a:ext>
            </a:extLst>
          </p:cNvPr>
          <p:cNvGrpSpPr/>
          <p:nvPr/>
        </p:nvGrpSpPr>
        <p:grpSpPr>
          <a:xfrm>
            <a:off x="3131238" y="4642254"/>
            <a:ext cx="864298" cy="453508"/>
            <a:chOff x="10477122" y="1878705"/>
            <a:chExt cx="864298" cy="453508"/>
          </a:xfrm>
        </p:grpSpPr>
        <p:sp>
          <p:nvSpPr>
            <p:cNvPr id="65" name="Rectangle 64">
              <a:extLst>
                <a:ext uri="{FF2B5EF4-FFF2-40B4-BE49-F238E27FC236}">
                  <a16:creationId xmlns:a16="http://schemas.microsoft.com/office/drawing/2014/main" id="{EC624D88-2E0F-C674-BCA2-85BD8976A4A5}"/>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 name="Graphic 65" descr="Document outline">
              <a:extLst>
                <a:ext uri="{FF2B5EF4-FFF2-40B4-BE49-F238E27FC236}">
                  <a16:creationId xmlns:a16="http://schemas.microsoft.com/office/drawing/2014/main" id="{2DC8AE9D-871D-F991-9AB2-1B97719B2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67" name="Graphic 66" descr="Document outline">
              <a:extLst>
                <a:ext uri="{FF2B5EF4-FFF2-40B4-BE49-F238E27FC236}">
                  <a16:creationId xmlns:a16="http://schemas.microsoft.com/office/drawing/2014/main" id="{DADCF344-3DC6-2EAF-22E7-FB7C1A3695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68" name="Graphic 67" descr="Document outline">
              <a:extLst>
                <a:ext uri="{FF2B5EF4-FFF2-40B4-BE49-F238E27FC236}">
                  <a16:creationId xmlns:a16="http://schemas.microsoft.com/office/drawing/2014/main" id="{7D42C660-B6C7-6FBC-CA9F-B2A1CAB1B3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69" name="Graphic 68" descr="Document outline">
              <a:extLst>
                <a:ext uri="{FF2B5EF4-FFF2-40B4-BE49-F238E27FC236}">
                  <a16:creationId xmlns:a16="http://schemas.microsoft.com/office/drawing/2014/main" id="{34A2FAC7-CA73-9505-BED0-46CD5ABFC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70" name="Graphic 69" descr="Document outline">
              <a:extLst>
                <a:ext uri="{FF2B5EF4-FFF2-40B4-BE49-F238E27FC236}">
                  <a16:creationId xmlns:a16="http://schemas.microsoft.com/office/drawing/2014/main" id="{040FC91D-CF6B-EF8C-8161-B0812B5DB3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71" name="Graphic 70" descr="Document outline">
              <a:extLst>
                <a:ext uri="{FF2B5EF4-FFF2-40B4-BE49-F238E27FC236}">
                  <a16:creationId xmlns:a16="http://schemas.microsoft.com/office/drawing/2014/main" id="{225FAE95-D800-5551-6FD3-5A91F3956A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72" name="Graphic 71" descr="Document outline">
              <a:extLst>
                <a:ext uri="{FF2B5EF4-FFF2-40B4-BE49-F238E27FC236}">
                  <a16:creationId xmlns:a16="http://schemas.microsoft.com/office/drawing/2014/main" id="{73A584EC-E88B-23C8-9574-7038E461C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73" name="Graphic 72" descr="Document outline">
              <a:extLst>
                <a:ext uri="{FF2B5EF4-FFF2-40B4-BE49-F238E27FC236}">
                  <a16:creationId xmlns:a16="http://schemas.microsoft.com/office/drawing/2014/main" id="{CBF2DCBD-FFC3-44F0-E1AE-F030264675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74" name="Graphic 73" descr="Document outline">
              <a:extLst>
                <a:ext uri="{FF2B5EF4-FFF2-40B4-BE49-F238E27FC236}">
                  <a16:creationId xmlns:a16="http://schemas.microsoft.com/office/drawing/2014/main" id="{4854C5FD-7696-7C78-DF26-36B71EE55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75" name="Graphic 74" descr="Document outline">
              <a:extLst>
                <a:ext uri="{FF2B5EF4-FFF2-40B4-BE49-F238E27FC236}">
                  <a16:creationId xmlns:a16="http://schemas.microsoft.com/office/drawing/2014/main" id="{922C128A-D1F6-2912-E70C-AEFC42367C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19" name="TextBox 118">
            <a:extLst>
              <a:ext uri="{FF2B5EF4-FFF2-40B4-BE49-F238E27FC236}">
                <a16:creationId xmlns:a16="http://schemas.microsoft.com/office/drawing/2014/main" id="{B21A46E8-B281-BD21-AAB1-F05ED3ABDA17}"/>
              </a:ext>
            </a:extLst>
          </p:cNvPr>
          <p:cNvSpPr txBox="1"/>
          <p:nvPr/>
        </p:nvSpPr>
        <p:spPr>
          <a:xfrm>
            <a:off x="1537953" y="250816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pic>
        <p:nvPicPr>
          <p:cNvPr id="127" name="Picture 4" descr="See the source image">
            <a:extLst>
              <a:ext uri="{FF2B5EF4-FFF2-40B4-BE49-F238E27FC236}">
                <a16:creationId xmlns:a16="http://schemas.microsoft.com/office/drawing/2014/main" id="{4ACA0E4A-33AB-D067-D577-61B5BCAFC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25" y="1553986"/>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a:extLst>
              <a:ext uri="{FF2B5EF4-FFF2-40B4-BE49-F238E27FC236}">
                <a16:creationId xmlns:a16="http://schemas.microsoft.com/office/drawing/2014/main" id="{74828C6D-CC78-9141-3287-B8AC4D9DFA12}"/>
              </a:ext>
            </a:extLst>
          </p:cNvPr>
          <p:cNvCxnSpPr>
            <a:cxnSpLocks/>
            <a:endCxn id="127" idx="2"/>
          </p:cNvCxnSpPr>
          <p:nvPr/>
        </p:nvCxnSpPr>
        <p:spPr>
          <a:xfrm flipH="1" flipV="1">
            <a:off x="941518" y="1944158"/>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Speech Bubble: Rectangle 128">
            <a:extLst>
              <a:ext uri="{FF2B5EF4-FFF2-40B4-BE49-F238E27FC236}">
                <a16:creationId xmlns:a16="http://schemas.microsoft.com/office/drawing/2014/main" id="{2CBA5476-EE12-BF19-B45F-AF527871D229}"/>
              </a:ext>
            </a:extLst>
          </p:cNvPr>
          <p:cNvSpPr/>
          <p:nvPr/>
        </p:nvSpPr>
        <p:spPr>
          <a:xfrm>
            <a:off x="1444852" y="1509955"/>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grpSp>
        <p:nvGrpSpPr>
          <p:cNvPr id="1035" name="Group 1034">
            <a:extLst>
              <a:ext uri="{FF2B5EF4-FFF2-40B4-BE49-F238E27FC236}">
                <a16:creationId xmlns:a16="http://schemas.microsoft.com/office/drawing/2014/main" id="{830CE201-BF27-8B44-A10B-4D8712372A2C}"/>
              </a:ext>
            </a:extLst>
          </p:cNvPr>
          <p:cNvGrpSpPr/>
          <p:nvPr/>
        </p:nvGrpSpPr>
        <p:grpSpPr>
          <a:xfrm>
            <a:off x="4596164" y="2180479"/>
            <a:ext cx="3210805" cy="4220321"/>
            <a:chOff x="4590687" y="1569910"/>
            <a:chExt cx="3885074" cy="5106588"/>
          </a:xfrm>
        </p:grpSpPr>
        <p:sp>
          <p:nvSpPr>
            <p:cNvPr id="5" name="Speech Bubble: Rectangle 4">
              <a:extLst>
                <a:ext uri="{FF2B5EF4-FFF2-40B4-BE49-F238E27FC236}">
                  <a16:creationId xmlns:a16="http://schemas.microsoft.com/office/drawing/2014/main" id="{3014AA8E-9225-99E4-2FC5-E1CF24F12BA1}"/>
                </a:ext>
              </a:extLst>
            </p:cNvPr>
            <p:cNvSpPr/>
            <p:nvPr/>
          </p:nvSpPr>
          <p:spPr>
            <a:xfrm>
              <a:off x="4590687" y="1569910"/>
              <a:ext cx="3885074" cy="5106588"/>
            </a:xfrm>
            <a:prstGeom prst="wedgeRectCallout">
              <a:avLst>
                <a:gd name="adj1" fmla="val -67914"/>
                <a:gd name="adj2" fmla="val -2440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a:p>
          </p:txBody>
        </p:sp>
        <p:sp>
          <p:nvSpPr>
            <p:cNvPr id="4" name="Rectangle 3">
              <a:extLst>
                <a:ext uri="{FF2B5EF4-FFF2-40B4-BE49-F238E27FC236}">
                  <a16:creationId xmlns:a16="http://schemas.microsoft.com/office/drawing/2014/main" id="{32A10EBD-FDB8-FBB0-0DD5-5EE69FA7F155}"/>
                </a:ext>
              </a:extLst>
            </p:cNvPr>
            <p:cNvSpPr/>
            <p:nvPr/>
          </p:nvSpPr>
          <p:spPr>
            <a:xfrm>
              <a:off x="4663682" y="1663889"/>
              <a:ext cx="3739084" cy="67316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solidFill>
                    <a:schemeClr val="bg1">
                      <a:lumMod val="90000"/>
                    </a:schemeClr>
                  </a:solidFill>
                  <a:latin typeface="Segoe UI Semibold" panose="020B0702040204020203" pitchFamily="34" charset="0"/>
                  <a:cs typeface="Segoe UI Semibold" panose="020B0702040204020203" pitchFamily="34" charset="0"/>
                </a:rPr>
                <a:t>Avro File Header </a:t>
              </a:r>
              <a:br>
                <a:rPr lang="de-DE" sz="1400">
                  <a:solidFill>
                    <a:schemeClr val="bg1">
                      <a:lumMod val="90000"/>
                    </a:schemeClr>
                  </a:solidFill>
                  <a:latin typeface="Segoe UI Semibold" panose="020B0702040204020203" pitchFamily="34" charset="0"/>
                  <a:cs typeface="Segoe UI Semibold" panose="020B0702040204020203" pitchFamily="34" charset="0"/>
                </a:rPr>
              </a:br>
              <a:r>
                <a:rPr lang="de-DE" sz="1400" err="1">
                  <a:solidFill>
                    <a:schemeClr val="bg1">
                      <a:lumMod val="90000"/>
                    </a:schemeClr>
                  </a:solidFill>
                  <a:latin typeface="Segoe UI Semibold" panose="020B0702040204020203" pitchFamily="34" charset="0"/>
                  <a:cs typeface="Segoe UI Semibold" panose="020B0702040204020203" pitchFamily="34" charset="0"/>
                </a:rPr>
                <a:t>with</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embedded</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schema</a:t>
              </a:r>
              <a:endParaRPr lang="en-US" sz="1400">
                <a:solidFill>
                  <a:schemeClr val="bg1">
                    <a:lumMod val="90000"/>
                  </a:schemeClr>
                </a:solidFill>
                <a:latin typeface="Segoe UI Semibold" panose="020B0702040204020203" pitchFamily="34" charset="0"/>
                <a:cs typeface="Segoe UI Semibold" panose="020B0702040204020203" pitchFamily="34" charset="0"/>
              </a:endParaRPr>
            </a:p>
          </p:txBody>
        </p:sp>
        <p:sp>
          <p:nvSpPr>
            <p:cNvPr id="132" name="Rectangle 131">
              <a:extLst>
                <a:ext uri="{FF2B5EF4-FFF2-40B4-BE49-F238E27FC236}">
                  <a16:creationId xmlns:a16="http://schemas.microsoft.com/office/drawing/2014/main" id="{3C8A44FA-B3D9-2A8E-13A6-A33374D51DC5}"/>
                </a:ext>
              </a:extLst>
            </p:cNvPr>
            <p:cNvSpPr/>
            <p:nvPr/>
          </p:nvSpPr>
          <p:spPr>
            <a:xfrm>
              <a:off x="5581591" y="2487682"/>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89B12A41-8C79-F1D7-F95D-755343D55D1E}"/>
                </a:ext>
              </a:extLst>
            </p:cNvPr>
            <p:cNvSpPr/>
            <p:nvPr/>
          </p:nvSpPr>
          <p:spPr>
            <a:xfrm>
              <a:off x="4675658" y="2413008"/>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1</a:t>
              </a:r>
              <a:endParaRPr lang="en-US" sz="1200"/>
            </a:p>
          </p:txBody>
        </p:sp>
        <p:sp>
          <p:nvSpPr>
            <p:cNvPr id="134" name="Rectangle 133">
              <a:extLst>
                <a:ext uri="{FF2B5EF4-FFF2-40B4-BE49-F238E27FC236}">
                  <a16:creationId xmlns:a16="http://schemas.microsoft.com/office/drawing/2014/main" id="{1D13BE82-FB0F-1EAE-DF4F-DE5CC28E1890}"/>
                </a:ext>
              </a:extLst>
            </p:cNvPr>
            <p:cNvSpPr/>
            <p:nvPr/>
          </p:nvSpPr>
          <p:spPr>
            <a:xfrm>
              <a:off x="5581591" y="2841850"/>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5" name="Rectangle 134">
              <a:extLst>
                <a:ext uri="{FF2B5EF4-FFF2-40B4-BE49-F238E27FC236}">
                  <a16:creationId xmlns:a16="http://schemas.microsoft.com/office/drawing/2014/main" id="{D584D643-D966-F756-1CDE-E6721D6D87B3}"/>
                </a:ext>
              </a:extLst>
            </p:cNvPr>
            <p:cNvSpPr/>
            <p:nvPr/>
          </p:nvSpPr>
          <p:spPr>
            <a:xfrm>
              <a:off x="5581591" y="3196017"/>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6" name="Rectangle 135">
              <a:extLst>
                <a:ext uri="{FF2B5EF4-FFF2-40B4-BE49-F238E27FC236}">
                  <a16:creationId xmlns:a16="http://schemas.microsoft.com/office/drawing/2014/main" id="{04FB2AB4-AAC3-9199-09BB-693AC8C2892B}"/>
                </a:ext>
              </a:extLst>
            </p:cNvPr>
            <p:cNvSpPr/>
            <p:nvPr/>
          </p:nvSpPr>
          <p:spPr>
            <a:xfrm>
              <a:off x="5581591" y="40087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7" name="Rectangle 136">
              <a:extLst>
                <a:ext uri="{FF2B5EF4-FFF2-40B4-BE49-F238E27FC236}">
                  <a16:creationId xmlns:a16="http://schemas.microsoft.com/office/drawing/2014/main" id="{180DCAC3-465F-5DAD-26E9-D31D4993BE29}"/>
                </a:ext>
              </a:extLst>
            </p:cNvPr>
            <p:cNvSpPr/>
            <p:nvPr/>
          </p:nvSpPr>
          <p:spPr>
            <a:xfrm>
              <a:off x="4675658" y="39340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2</a:t>
              </a:r>
              <a:endParaRPr lang="en-US" sz="1200"/>
            </a:p>
          </p:txBody>
        </p:sp>
        <p:sp>
          <p:nvSpPr>
            <p:cNvPr id="138" name="Rectangle 137">
              <a:extLst>
                <a:ext uri="{FF2B5EF4-FFF2-40B4-BE49-F238E27FC236}">
                  <a16:creationId xmlns:a16="http://schemas.microsoft.com/office/drawing/2014/main" id="{F8F328C0-3D37-F24D-5516-7B6C06044AA9}"/>
                </a:ext>
              </a:extLst>
            </p:cNvPr>
            <p:cNvSpPr/>
            <p:nvPr/>
          </p:nvSpPr>
          <p:spPr>
            <a:xfrm>
              <a:off x="5581591" y="43628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9" name="Rectangle 138">
              <a:extLst>
                <a:ext uri="{FF2B5EF4-FFF2-40B4-BE49-F238E27FC236}">
                  <a16:creationId xmlns:a16="http://schemas.microsoft.com/office/drawing/2014/main" id="{FE114464-C402-0647-CC9E-108BE3040309}"/>
                </a:ext>
              </a:extLst>
            </p:cNvPr>
            <p:cNvSpPr/>
            <p:nvPr/>
          </p:nvSpPr>
          <p:spPr>
            <a:xfrm>
              <a:off x="5581591" y="47170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grpSp>
          <p:nvGrpSpPr>
            <p:cNvPr id="1024" name="Group 1023">
              <a:extLst>
                <a:ext uri="{FF2B5EF4-FFF2-40B4-BE49-F238E27FC236}">
                  <a16:creationId xmlns:a16="http://schemas.microsoft.com/office/drawing/2014/main" id="{A06AEC67-C9CD-1ED8-6A5A-72CB567B88AA}"/>
                </a:ext>
              </a:extLst>
            </p:cNvPr>
            <p:cNvGrpSpPr/>
            <p:nvPr/>
          </p:nvGrpSpPr>
          <p:grpSpPr>
            <a:xfrm>
              <a:off x="4675658" y="5814158"/>
              <a:ext cx="3727108" cy="761251"/>
              <a:chOff x="4828058" y="4086447"/>
              <a:chExt cx="3727108" cy="1458813"/>
            </a:xfrm>
          </p:grpSpPr>
          <p:sp>
            <p:nvSpPr>
              <p:cNvPr id="144" name="Rectangle 143">
                <a:extLst>
                  <a:ext uri="{FF2B5EF4-FFF2-40B4-BE49-F238E27FC236}">
                    <a16:creationId xmlns:a16="http://schemas.microsoft.com/office/drawing/2014/main" id="{F70048E9-E331-67C7-E67C-C331CFBF8BB7}"/>
                  </a:ext>
                </a:extLst>
              </p:cNvPr>
              <p:cNvSpPr/>
              <p:nvPr/>
            </p:nvSpPr>
            <p:spPr>
              <a:xfrm>
                <a:off x="5733991" y="41611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45" name="Rectangle 144">
                <a:extLst>
                  <a:ext uri="{FF2B5EF4-FFF2-40B4-BE49-F238E27FC236}">
                    <a16:creationId xmlns:a16="http://schemas.microsoft.com/office/drawing/2014/main" id="{1AFE4254-899A-D2B2-4BFC-ECC53B9D2929}"/>
                  </a:ext>
                </a:extLst>
              </p:cNvPr>
              <p:cNvSpPr/>
              <p:nvPr/>
            </p:nvSpPr>
            <p:spPr>
              <a:xfrm>
                <a:off x="4828058" y="40864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N</a:t>
                </a:r>
                <a:endParaRPr lang="en-US" sz="1200"/>
              </a:p>
            </p:txBody>
          </p:sp>
          <p:sp>
            <p:nvSpPr>
              <p:cNvPr id="146" name="Rectangle 145">
                <a:extLst>
                  <a:ext uri="{FF2B5EF4-FFF2-40B4-BE49-F238E27FC236}">
                    <a16:creationId xmlns:a16="http://schemas.microsoft.com/office/drawing/2014/main" id="{0E75C684-28A6-B908-720E-A3E79439D860}"/>
                  </a:ext>
                </a:extLst>
              </p:cNvPr>
              <p:cNvSpPr/>
              <p:nvPr/>
            </p:nvSpPr>
            <p:spPr>
              <a:xfrm>
                <a:off x="5733991" y="45152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5664A908-BE75-E423-9355-56B516E809A1}"/>
                  </a:ext>
                </a:extLst>
              </p:cNvPr>
              <p:cNvSpPr/>
              <p:nvPr/>
            </p:nvSpPr>
            <p:spPr>
              <a:xfrm>
                <a:off x="5733991" y="48694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grpSp>
        <p:cxnSp>
          <p:nvCxnSpPr>
            <p:cNvPr id="1027" name="Straight Connector 1026">
              <a:extLst>
                <a:ext uri="{FF2B5EF4-FFF2-40B4-BE49-F238E27FC236}">
                  <a16:creationId xmlns:a16="http://schemas.microsoft.com/office/drawing/2014/main" id="{6F52CE4A-23B8-3BD3-DBAF-EAA7D3139BE1}"/>
                </a:ext>
              </a:extLst>
            </p:cNvPr>
            <p:cNvCxnSpPr/>
            <p:nvPr/>
          </p:nvCxnSpPr>
          <p:spPr>
            <a:xfrm>
              <a:off x="6598384" y="5504780"/>
              <a:ext cx="0" cy="225154"/>
            </a:xfrm>
            <a:prstGeom prst="line">
              <a:avLst/>
            </a:prstGeom>
            <a:ln>
              <a:prstDash val="sysDash"/>
            </a:ln>
          </p:spPr>
          <p:style>
            <a:lnRef idx="3">
              <a:schemeClr val="accent6"/>
            </a:lnRef>
            <a:fillRef idx="0">
              <a:schemeClr val="accent6"/>
            </a:fillRef>
            <a:effectRef idx="2">
              <a:schemeClr val="accent6"/>
            </a:effectRef>
            <a:fontRef idx="minor">
              <a:schemeClr val="tx1"/>
            </a:fontRef>
          </p:style>
        </p:cxnSp>
      </p:grpSp>
      <p:sp>
        <p:nvSpPr>
          <p:cNvPr id="159" name="Speech Bubble: Rectangle 158">
            <a:extLst>
              <a:ext uri="{FF2B5EF4-FFF2-40B4-BE49-F238E27FC236}">
                <a16:creationId xmlns:a16="http://schemas.microsoft.com/office/drawing/2014/main" id="{5143B26B-1A5C-00A7-9E43-C00656BD3E79}"/>
              </a:ext>
            </a:extLst>
          </p:cNvPr>
          <p:cNvSpPr/>
          <p:nvPr/>
        </p:nvSpPr>
        <p:spPr>
          <a:xfrm>
            <a:off x="5827249" y="1485443"/>
            <a:ext cx="1371946" cy="567738"/>
          </a:xfrm>
          <a:prstGeom prst="wedgeRectCallout">
            <a:avLst>
              <a:gd name="adj1" fmla="val 86126"/>
              <a:gd name="adj2" fmla="val -3655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Subscribe to the event</a:t>
            </a:r>
          </a:p>
        </p:txBody>
      </p:sp>
      <p:sp>
        <p:nvSpPr>
          <p:cNvPr id="1037" name="Rectangle 1036">
            <a:extLst>
              <a:ext uri="{FF2B5EF4-FFF2-40B4-BE49-F238E27FC236}">
                <a16:creationId xmlns:a16="http://schemas.microsoft.com/office/drawing/2014/main" id="{90BB6B8A-6E53-2BAB-EE08-5AC6BBF3397F}"/>
              </a:ext>
            </a:extLst>
          </p:cNvPr>
          <p:cNvSpPr/>
          <p:nvPr/>
        </p:nvSpPr>
        <p:spPr>
          <a:xfrm>
            <a:off x="8964796" y="2206543"/>
            <a:ext cx="1796795" cy="7324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39" name="Straight Arrow Connector 1038">
            <a:extLst>
              <a:ext uri="{FF2B5EF4-FFF2-40B4-BE49-F238E27FC236}">
                <a16:creationId xmlns:a16="http://schemas.microsoft.com/office/drawing/2014/main" id="{7A7DE896-3BD1-B74F-B553-CC31F2804774}"/>
              </a:ext>
            </a:extLst>
          </p:cNvPr>
          <p:cNvCxnSpPr>
            <a:cxnSpLocks/>
          </p:cNvCxnSpPr>
          <p:nvPr/>
        </p:nvCxnSpPr>
        <p:spPr>
          <a:xfrm flipH="1">
            <a:off x="7816866" y="2554918"/>
            <a:ext cx="1147930" cy="322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14285AF-6ED4-2C56-E57C-79A22D5A0919}"/>
              </a:ext>
            </a:extLst>
          </p:cNvPr>
          <p:cNvCxnSpPr>
            <a:cxnSpLocks/>
            <a:stCxn id="135" idx="3"/>
            <a:endCxn id="1037" idx="2"/>
          </p:cNvCxnSpPr>
          <p:nvPr/>
        </p:nvCxnSpPr>
        <p:spPr>
          <a:xfrm flipV="1">
            <a:off x="7658204" y="2938968"/>
            <a:ext cx="2204990" cy="836898"/>
          </a:xfrm>
          <a:prstGeom prst="bentConnector2">
            <a:avLst/>
          </a:prstGeom>
          <a:ln w="19050">
            <a:solidFill>
              <a:srgbClr val="00863D"/>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See the source image">
            <a:extLst>
              <a:ext uri="{FF2B5EF4-FFF2-40B4-BE49-F238E27FC236}">
                <a16:creationId xmlns:a16="http://schemas.microsoft.com/office/drawing/2014/main" id="{B00DB80C-524F-0C93-0E1C-A4B042111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8319" y="2337049"/>
            <a:ext cx="464988" cy="430841"/>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Arrow Connector 1030">
            <a:extLst>
              <a:ext uri="{FF2B5EF4-FFF2-40B4-BE49-F238E27FC236}">
                <a16:creationId xmlns:a16="http://schemas.microsoft.com/office/drawing/2014/main" id="{D1970C10-BE5C-F2B0-2B70-70ED61E83E71}"/>
              </a:ext>
            </a:extLst>
          </p:cNvPr>
          <p:cNvCxnSpPr>
            <a:cxnSpLocks/>
            <a:stCxn id="127" idx="0"/>
            <a:endCxn id="1030" idx="0"/>
          </p:cNvCxnSpPr>
          <p:nvPr/>
        </p:nvCxnSpPr>
        <p:spPr>
          <a:xfrm rot="16200000" flipH="1">
            <a:off x="5004633" y="-2509130"/>
            <a:ext cx="783063" cy="8909295"/>
          </a:xfrm>
          <a:prstGeom prst="curvedConnector3">
            <a:avLst>
              <a:gd name="adj1" fmla="val -29193"/>
            </a:avLst>
          </a:prstGeom>
          <a:ln>
            <a:tailEnd type="triangle"/>
          </a:ln>
        </p:spPr>
        <p:style>
          <a:lnRef idx="2">
            <a:schemeClr val="accent4"/>
          </a:lnRef>
          <a:fillRef idx="0">
            <a:schemeClr val="accent4"/>
          </a:fillRef>
          <a:effectRef idx="1">
            <a:schemeClr val="accent4"/>
          </a:effectRef>
          <a:fontRef idx="minor">
            <a:schemeClr val="tx1"/>
          </a:fontRef>
        </p:style>
      </p:cxnSp>
      <p:sp>
        <p:nvSpPr>
          <p:cNvPr id="171" name="Speech Bubble: Rectangle 170">
            <a:extLst>
              <a:ext uri="{FF2B5EF4-FFF2-40B4-BE49-F238E27FC236}">
                <a16:creationId xmlns:a16="http://schemas.microsoft.com/office/drawing/2014/main" id="{63CBCD66-EE2E-2D1E-F697-B3065F803A1A}"/>
              </a:ext>
            </a:extLst>
          </p:cNvPr>
          <p:cNvSpPr/>
          <p:nvPr/>
        </p:nvSpPr>
        <p:spPr>
          <a:xfrm>
            <a:off x="8406909" y="4290639"/>
            <a:ext cx="3210805" cy="1797470"/>
          </a:xfrm>
          <a:prstGeom prst="wedgeRectCallout">
            <a:avLst>
              <a:gd name="adj1" fmla="val -53222"/>
              <a:gd name="adj2" fmla="val -746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The event data is still a flat sequence of bytes. Data is encoded in the original format as submitted to the Event Hub. </a:t>
            </a:r>
          </a:p>
          <a:p>
            <a:pPr algn="ctr"/>
            <a:endParaRPr lang="en-US" sz="1400"/>
          </a:p>
          <a:p>
            <a:pPr algn="ctr"/>
            <a:r>
              <a:rPr lang="en-US" sz="1400"/>
              <a:t>If you sent JSON, Avro, Parquet, </a:t>
            </a:r>
            <a:r>
              <a:rPr lang="en-US" sz="1400" err="1"/>
              <a:t>Protobuf</a:t>
            </a:r>
            <a:r>
              <a:rPr lang="en-US" sz="1400"/>
              <a:t>, etc. it's still in that format.</a:t>
            </a:r>
          </a:p>
        </p:txBody>
      </p:sp>
      <p:sp>
        <p:nvSpPr>
          <p:cNvPr id="172" name="Speech Bubble: Rectangle 171">
            <a:extLst>
              <a:ext uri="{FF2B5EF4-FFF2-40B4-BE49-F238E27FC236}">
                <a16:creationId xmlns:a16="http://schemas.microsoft.com/office/drawing/2014/main" id="{99500DB8-28B8-996B-2EF5-C9B18102B3C6}"/>
              </a:ext>
            </a:extLst>
          </p:cNvPr>
          <p:cNvSpPr/>
          <p:nvPr/>
        </p:nvSpPr>
        <p:spPr>
          <a:xfrm>
            <a:off x="191399" y="5486399"/>
            <a:ext cx="4027032" cy="1252197"/>
          </a:xfrm>
          <a:prstGeom prst="wedgeRectCallout">
            <a:avLst>
              <a:gd name="adj1" fmla="val 57956"/>
              <a:gd name="adj2" fmla="val -383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Event Hubs is using Apache Avro® containers to store raw events in a compact form. The schema for that structure is embedded with every archive file to ensure schema and data are never separated or ambiguous. </a:t>
            </a:r>
          </a:p>
        </p:txBody>
      </p:sp>
    </p:spTree>
    <p:extLst>
      <p:ext uri="{BB962C8B-B14F-4D97-AF65-F5344CB8AC3E}">
        <p14:creationId xmlns:p14="http://schemas.microsoft.com/office/powerpoint/2010/main" val="1733524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1F00-063C-409E-AD80-A2D4200D5F88}"/>
              </a:ext>
            </a:extLst>
          </p:cNvPr>
          <p:cNvSpPr>
            <a:spLocks noGrp="1"/>
          </p:cNvSpPr>
          <p:nvPr>
            <p:ph type="title"/>
          </p:nvPr>
        </p:nvSpPr>
        <p:spPr/>
        <p:txBody>
          <a:bodyPr/>
          <a:lstStyle/>
          <a:p>
            <a:r>
              <a:rPr lang="en-US"/>
              <a:t>Event Hubs* is </a:t>
            </a:r>
            <a:r>
              <a:rPr lang="en-US" u="sng"/>
              <a:t>not</a:t>
            </a:r>
            <a:r>
              <a:rPr lang="en-US" b="0"/>
              <a:t>…</a:t>
            </a:r>
          </a:p>
        </p:txBody>
      </p:sp>
      <p:sp>
        <p:nvSpPr>
          <p:cNvPr id="3" name="Content Placeholder 2">
            <a:extLst>
              <a:ext uri="{FF2B5EF4-FFF2-40B4-BE49-F238E27FC236}">
                <a16:creationId xmlns:a16="http://schemas.microsoft.com/office/drawing/2014/main" id="{03C41182-4AF8-4CCA-AED4-A0A13BBE3569}"/>
              </a:ext>
            </a:extLst>
          </p:cNvPr>
          <p:cNvSpPr>
            <a:spLocks noGrp="1"/>
          </p:cNvSpPr>
          <p:nvPr>
            <p:ph idx="1"/>
          </p:nvPr>
        </p:nvSpPr>
        <p:spPr>
          <a:xfrm>
            <a:off x="312157" y="1557324"/>
            <a:ext cx="11139915" cy="5209236"/>
          </a:xfrm>
        </p:spPr>
        <p:txBody>
          <a:bodyPr/>
          <a:lstStyle/>
          <a:p>
            <a:pPr marL="457200" indent="-457200">
              <a:buFont typeface="Arial" panose="020B0604020202020204" pitchFamily="34" charset="0"/>
              <a:buChar char="•"/>
            </a:pPr>
            <a:r>
              <a:rPr lang="en-US" sz="1800" dirty="0"/>
              <a:t>… a publish/subscribe broker. Partitions are not subscriptions. They are chosen by the producer or the broker on ingress. There is also no server-side filtering.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 Azure Event Grid</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queue broker. Read progress over the log is handled by the client and there is no event-level ownership and delivery state handling.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discrete event distribution engine. Event Hubs does not do push deliveries, and delivery failures need to be tracked individually.</a:t>
            </a:r>
            <a:br>
              <a:rPr lang="en-US" sz="1800" dirty="0"/>
            </a:br>
            <a:r>
              <a:rPr lang="en-US" sz="1800" dirty="0"/>
              <a:t>   </a:t>
            </a:r>
            <a:r>
              <a:rPr lang="en-US" sz="1800" dirty="0">
                <a:solidFill>
                  <a:schemeClr val="accent2">
                    <a:lumMod val="75000"/>
                  </a:schemeClr>
                </a:solidFill>
                <a:sym typeface="Wingdings" panose="05000000000000000000" pitchFamily="2" charset="2"/>
              </a:rPr>
              <a:t> Azure Event Grid</a:t>
            </a:r>
          </a:p>
          <a:p>
            <a:pPr marL="457200" indent="-457200">
              <a:buFont typeface="Arial" panose="020B0604020202020204" pitchFamily="34" charset="0"/>
              <a:buChar char="•"/>
            </a:pPr>
            <a:r>
              <a:rPr lang="en-US" sz="1800" dirty="0"/>
              <a:t>… a database or long-term event store. Event Hubs exists to catch, store and provide fast access to event data organized around time axis. As data ages (days, not months), you need better indexing.</a:t>
            </a:r>
            <a:br>
              <a:rPr lang="en-US" sz="1800" dirty="0"/>
            </a:br>
            <a:r>
              <a:rPr lang="en-US" sz="1800" dirty="0"/>
              <a:t>   </a:t>
            </a:r>
            <a:r>
              <a:rPr lang="en-US" sz="1800" dirty="0">
                <a:solidFill>
                  <a:schemeClr val="accent2">
                    <a:lumMod val="75000"/>
                  </a:schemeClr>
                </a:solidFill>
                <a:sym typeface="Wingdings" panose="05000000000000000000" pitchFamily="2" charset="2"/>
              </a:rPr>
              <a:t> Azure Cosmos DB, Azure SQL, Azure Synapse, Azure Data Explorer</a:t>
            </a:r>
          </a:p>
        </p:txBody>
      </p:sp>
      <p:sp>
        <p:nvSpPr>
          <p:cNvPr id="5" name="TextBox 4">
            <a:extLst>
              <a:ext uri="{FF2B5EF4-FFF2-40B4-BE49-F238E27FC236}">
                <a16:creationId xmlns:a16="http://schemas.microsoft.com/office/drawing/2014/main" id="{6F11BBF0-ED29-431D-8026-3FD560264742}"/>
              </a:ext>
            </a:extLst>
          </p:cNvPr>
          <p:cNvSpPr txBox="1"/>
          <p:nvPr/>
        </p:nvSpPr>
        <p:spPr>
          <a:xfrm>
            <a:off x="8485001" y="192576"/>
            <a:ext cx="3320219" cy="276999"/>
          </a:xfrm>
          <a:prstGeom prst="rect">
            <a:avLst/>
          </a:prstGeom>
          <a:noFill/>
        </p:spPr>
        <p:txBody>
          <a:bodyPr wrap="square">
            <a:spAutoFit/>
          </a:bodyPr>
          <a:lstStyle/>
          <a:p>
            <a:r>
              <a:rPr lang="en-US" sz="1200"/>
              <a:t>* Apache Kafka isn't any of these things, either.</a:t>
            </a:r>
          </a:p>
        </p:txBody>
      </p:sp>
    </p:spTree>
    <p:extLst>
      <p:ext uri="{BB962C8B-B14F-4D97-AF65-F5344CB8AC3E}">
        <p14:creationId xmlns:p14="http://schemas.microsoft.com/office/powerpoint/2010/main" val="1348839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34">
            <a:extLst>
              <a:ext uri="{FF2B5EF4-FFF2-40B4-BE49-F238E27FC236}">
                <a16:creationId xmlns:a16="http://schemas.microsoft.com/office/drawing/2014/main" id="{F9864B6E-1054-4A5A-9931-B8B494F0A7B2}"/>
              </a:ext>
            </a:extLst>
          </p:cNvPr>
          <p:cNvSpPr>
            <a:spLocks noGrp="1"/>
          </p:cNvSpPr>
          <p:nvPr>
            <p:ph type="title"/>
          </p:nvPr>
        </p:nvSpPr>
        <p:spPr/>
        <p:txBody>
          <a:bodyPr>
            <a:normAutofit/>
          </a:bodyPr>
          <a:lstStyle/>
          <a:p>
            <a:r>
              <a:rPr lang="en-US" sz="4000"/>
              <a:t>Apache Kafka</a:t>
            </a:r>
            <a:r>
              <a:rPr lang="en-US" sz="2000" baseline="80000"/>
              <a:t>®</a:t>
            </a:r>
            <a:r>
              <a:rPr lang="en-US" sz="4000"/>
              <a:t> Clients</a:t>
            </a:r>
          </a:p>
        </p:txBody>
      </p:sp>
      <p:sp>
        <p:nvSpPr>
          <p:cNvPr id="211" name="Content Placeholder 210">
            <a:extLst>
              <a:ext uri="{FF2B5EF4-FFF2-40B4-BE49-F238E27FC236}">
                <a16:creationId xmlns:a16="http://schemas.microsoft.com/office/drawing/2014/main" id="{FA7B0899-8274-435D-A6F5-C5EA1044FAFE}"/>
              </a:ext>
            </a:extLst>
          </p:cNvPr>
          <p:cNvSpPr>
            <a:spLocks noGrp="1"/>
          </p:cNvSpPr>
          <p:nvPr>
            <p:ph idx="32"/>
          </p:nvPr>
        </p:nvSpPr>
        <p:spPr>
          <a:xfrm>
            <a:off x="406089" y="2953414"/>
            <a:ext cx="4670281" cy="1228831"/>
          </a:xfrm>
        </p:spPr>
        <p:txBody>
          <a:bodyPr anchor="ctr"/>
          <a:lstStyle/>
          <a:p>
            <a:r>
              <a:rPr lang="en-US" sz="2000"/>
              <a:t>Azure Event Hubs is compatible with the producer and consumer APIs of all current Apache Kafka clients.</a:t>
            </a:r>
          </a:p>
        </p:txBody>
      </p:sp>
      <p:sp>
        <p:nvSpPr>
          <p:cNvPr id="156" name="Rechteck 21">
            <a:extLst>
              <a:ext uri="{FF2B5EF4-FFF2-40B4-BE49-F238E27FC236}">
                <a16:creationId xmlns:a16="http://schemas.microsoft.com/office/drawing/2014/main" id="{83563779-426F-40B0-814C-5893F12B0E03}"/>
              </a:ext>
            </a:extLst>
          </p:cNvPr>
          <p:cNvSpPr/>
          <p:nvPr/>
        </p:nvSpPr>
        <p:spPr>
          <a:xfrm>
            <a:off x="10619651" y="1618278"/>
            <a:ext cx="1433716" cy="5046862"/>
          </a:xfrm>
          <a:prstGeom prst="rect">
            <a:avLst/>
          </a:prstGeom>
          <a:solidFill>
            <a:schemeClr val="accent5">
              <a:lumMod val="40000"/>
              <a:lumOff val="60000"/>
            </a:scheme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hteck 22">
            <a:extLst>
              <a:ext uri="{FF2B5EF4-FFF2-40B4-BE49-F238E27FC236}">
                <a16:creationId xmlns:a16="http://schemas.microsoft.com/office/drawing/2014/main" id="{2ECBC04D-9E3E-42AD-AA80-FCCAD545B7DB}"/>
              </a:ext>
            </a:extLst>
          </p:cNvPr>
          <p:cNvSpPr/>
          <p:nvPr/>
        </p:nvSpPr>
        <p:spPr>
          <a:xfrm>
            <a:off x="9682380" y="1618279"/>
            <a:ext cx="833227" cy="5046862"/>
          </a:xfrm>
          <a:prstGeom prst="rect">
            <a:avLst/>
          </a:prstGeom>
          <a:ln>
            <a:solidFill>
              <a:schemeClr val="accent4">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Apache Kafka</a:t>
            </a:r>
            <a:r>
              <a:rPr kumimoji="0" lang="en-US" sz="1400" b="1" i="0" u="none" strike="noStrike" kern="0" cap="none" spc="0" normalizeH="0" baseline="3000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t>
            </a: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 API</a:t>
            </a:r>
          </a:p>
        </p:txBody>
      </p:sp>
      <p:cxnSp>
        <p:nvCxnSpPr>
          <p:cNvPr id="158" name="Gerade Verbindung mit Pfeil 24">
            <a:extLst>
              <a:ext uri="{FF2B5EF4-FFF2-40B4-BE49-F238E27FC236}">
                <a16:creationId xmlns:a16="http://schemas.microsoft.com/office/drawing/2014/main" id="{0D6CAD41-4F82-400D-A7DB-F4E18DB6A873}"/>
              </a:ext>
            </a:extLst>
          </p:cNvPr>
          <p:cNvCxnSpPr>
            <a:cxnSpLocks/>
            <a:stCxn id="166" idx="3"/>
          </p:cNvCxnSpPr>
          <p:nvPr/>
        </p:nvCxnSpPr>
        <p:spPr>
          <a:xfrm flipV="1">
            <a:off x="9347991" y="1839312"/>
            <a:ext cx="334390" cy="4899"/>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59" name="Gerade Verbindung mit Pfeil 27">
            <a:extLst>
              <a:ext uri="{FF2B5EF4-FFF2-40B4-BE49-F238E27FC236}">
                <a16:creationId xmlns:a16="http://schemas.microsoft.com/office/drawing/2014/main" id="{BA61D5C8-855A-49DA-9F0B-0853F93C0D55}"/>
              </a:ext>
            </a:extLst>
          </p:cNvPr>
          <p:cNvCxnSpPr>
            <a:cxnSpLocks/>
          </p:cNvCxnSpPr>
          <p:nvPr/>
        </p:nvCxnSpPr>
        <p:spPr>
          <a:xfrm>
            <a:off x="9363967" y="2345768"/>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0" name="Gerade Verbindung mit Pfeil 33">
            <a:extLst>
              <a:ext uri="{FF2B5EF4-FFF2-40B4-BE49-F238E27FC236}">
                <a16:creationId xmlns:a16="http://schemas.microsoft.com/office/drawing/2014/main" id="{18C73656-3192-4DB0-BB7B-FB6717D2DA9B}"/>
              </a:ext>
            </a:extLst>
          </p:cNvPr>
          <p:cNvCxnSpPr>
            <a:cxnSpLocks/>
          </p:cNvCxnSpPr>
          <p:nvPr/>
        </p:nvCxnSpPr>
        <p:spPr>
          <a:xfrm>
            <a:off x="9363966" y="2854402"/>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1" name="Gerade Verbindung mit Pfeil 34">
            <a:extLst>
              <a:ext uri="{FF2B5EF4-FFF2-40B4-BE49-F238E27FC236}">
                <a16:creationId xmlns:a16="http://schemas.microsoft.com/office/drawing/2014/main" id="{4028C251-8CF8-476A-9DB2-4FA47B8CB2DD}"/>
              </a:ext>
            </a:extLst>
          </p:cNvPr>
          <p:cNvCxnSpPr>
            <a:cxnSpLocks/>
          </p:cNvCxnSpPr>
          <p:nvPr/>
        </p:nvCxnSpPr>
        <p:spPr>
          <a:xfrm>
            <a:off x="9363965" y="336303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2" name="Gerade Verbindung mit Pfeil 36">
            <a:extLst>
              <a:ext uri="{FF2B5EF4-FFF2-40B4-BE49-F238E27FC236}">
                <a16:creationId xmlns:a16="http://schemas.microsoft.com/office/drawing/2014/main" id="{7015CE71-5029-4C2C-8272-F2115B5453DF}"/>
              </a:ext>
            </a:extLst>
          </p:cNvPr>
          <p:cNvCxnSpPr>
            <a:cxnSpLocks/>
          </p:cNvCxnSpPr>
          <p:nvPr/>
        </p:nvCxnSpPr>
        <p:spPr>
          <a:xfrm>
            <a:off x="9348964" y="383597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3" name="Gerade Verbindung mit Pfeil 38">
            <a:extLst>
              <a:ext uri="{FF2B5EF4-FFF2-40B4-BE49-F238E27FC236}">
                <a16:creationId xmlns:a16="http://schemas.microsoft.com/office/drawing/2014/main" id="{ED03F7CF-D048-4653-BB28-A8A74431E185}"/>
              </a:ext>
            </a:extLst>
          </p:cNvPr>
          <p:cNvCxnSpPr>
            <a:cxnSpLocks/>
          </p:cNvCxnSpPr>
          <p:nvPr/>
        </p:nvCxnSpPr>
        <p:spPr>
          <a:xfrm>
            <a:off x="9346463" y="4316197"/>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4" name="Gerade Verbindung mit Pfeil 40">
            <a:extLst>
              <a:ext uri="{FF2B5EF4-FFF2-40B4-BE49-F238E27FC236}">
                <a16:creationId xmlns:a16="http://schemas.microsoft.com/office/drawing/2014/main" id="{EDFC9DFC-8FFB-4DFA-88B1-9C418B4EC33C}"/>
              </a:ext>
            </a:extLst>
          </p:cNvPr>
          <p:cNvCxnSpPr>
            <a:cxnSpLocks/>
          </p:cNvCxnSpPr>
          <p:nvPr/>
        </p:nvCxnSpPr>
        <p:spPr>
          <a:xfrm>
            <a:off x="9323370" y="489362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5" name="Gerade Verbindung mit Pfeil 42">
            <a:extLst>
              <a:ext uri="{FF2B5EF4-FFF2-40B4-BE49-F238E27FC236}">
                <a16:creationId xmlns:a16="http://schemas.microsoft.com/office/drawing/2014/main" id="{AE8D67AA-8A0C-4E62-A73B-3EB4C5951234}"/>
              </a:ext>
            </a:extLst>
          </p:cNvPr>
          <p:cNvCxnSpPr>
            <a:cxnSpLocks/>
          </p:cNvCxnSpPr>
          <p:nvPr/>
        </p:nvCxnSpPr>
        <p:spPr>
          <a:xfrm>
            <a:off x="9339344" y="5420981"/>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66" name="Rechteck 20">
            <a:extLst>
              <a:ext uri="{FF2B5EF4-FFF2-40B4-BE49-F238E27FC236}">
                <a16:creationId xmlns:a16="http://schemas.microsoft.com/office/drawing/2014/main" id="{F627318A-8E75-4022-BF4C-E00E0E75B5D3}"/>
              </a:ext>
            </a:extLst>
          </p:cNvPr>
          <p:cNvSpPr/>
          <p:nvPr/>
        </p:nvSpPr>
        <p:spPr>
          <a:xfrm>
            <a:off x="7613194" y="1618278"/>
            <a:ext cx="1734797" cy="451866"/>
          </a:xfrm>
          <a:prstGeom prst="rect">
            <a:avLst/>
          </a:prstGeom>
          <a:solidFill>
            <a:srgbClr val="0070C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Java/JVM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(Apache project)</a:t>
            </a:r>
          </a:p>
        </p:txBody>
      </p:sp>
      <p:sp>
        <p:nvSpPr>
          <p:cNvPr id="167" name="Rechteck 26">
            <a:extLst>
              <a:ext uri="{FF2B5EF4-FFF2-40B4-BE49-F238E27FC236}">
                <a16:creationId xmlns:a16="http://schemas.microsoft.com/office/drawing/2014/main" id="{FF0D8795-35D2-4BE9-8176-013532F81074}"/>
              </a:ext>
            </a:extLst>
          </p:cNvPr>
          <p:cNvSpPr/>
          <p:nvPr/>
        </p:nvSpPr>
        <p:spPr>
          <a:xfrm>
            <a:off x="7613194" y="2131071"/>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C++ </a:t>
            </a:r>
            <a:r>
              <a:rPr kumimoji="0" lang="en-US" sz="1000" b="1" i="0" u="none" strike="noStrike" kern="0" cap="none" spc="0" normalizeH="0" baseline="0" noProof="0" err="1">
                <a:ln>
                  <a:noFill/>
                </a:ln>
                <a:solidFill>
                  <a:prstClr val="black"/>
                </a:solidFill>
                <a:effectLst/>
                <a:uLnTx/>
                <a:uFillTx/>
                <a:latin typeface="+mj-lt"/>
                <a:ea typeface="+mn-ea"/>
                <a:cs typeface="+mn-cs"/>
              </a:rPr>
              <a:t>librdkafka</a:t>
            </a:r>
            <a:br>
              <a:rPr kumimoji="0" lang="en-US" sz="1000" b="0"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(M. </a:t>
            </a:r>
            <a:r>
              <a:rPr kumimoji="0" lang="en-US" sz="1000" b="0" i="0" u="none" strike="noStrike" kern="0" cap="none" spc="0" normalizeH="0" baseline="0" noProof="0" err="1">
                <a:ln>
                  <a:noFill/>
                </a:ln>
                <a:solidFill>
                  <a:prstClr val="black"/>
                </a:solidFill>
                <a:effectLst/>
                <a:uLnTx/>
                <a:uFillTx/>
                <a:latin typeface="+mj-lt"/>
                <a:ea typeface="+mn-ea"/>
                <a:cs typeface="+mn-cs"/>
              </a:rPr>
              <a:t>Edenhill</a:t>
            </a: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68" name="Rechteck 31">
            <a:extLst>
              <a:ext uri="{FF2B5EF4-FFF2-40B4-BE49-F238E27FC236}">
                <a16:creationId xmlns:a16="http://schemas.microsoft.com/office/drawing/2014/main" id="{C42AB9EB-DE8B-4A61-AE25-8F0CEF0BAEE3}"/>
              </a:ext>
            </a:extLst>
          </p:cNvPr>
          <p:cNvSpPr/>
          <p:nvPr/>
        </p:nvSpPr>
        <p:spPr>
          <a:xfrm>
            <a:off x="7613194" y="264386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Python</a:t>
            </a:r>
            <a:r>
              <a:rPr kumimoji="0" lang="en-US" sz="1000" b="0" i="0" u="none" strike="noStrike" kern="0" cap="none" spc="0" normalizeH="0" baseline="0" noProof="0">
                <a:ln>
                  <a:noFill/>
                </a:ln>
                <a:solidFill>
                  <a:prstClr val="white"/>
                </a:solidFill>
                <a:effectLst/>
                <a:uLnTx/>
                <a:uFillTx/>
                <a:latin typeface="+mj-lt"/>
                <a:ea typeface="+mn-ea"/>
                <a:cs typeface="+mn-cs"/>
              </a:rPr>
              <a:t>/Kafka-Python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(Dana Powers, </a:t>
            </a:r>
            <a:r>
              <a:rPr kumimoji="0" lang="en-US" sz="1000" b="0" i="0" u="none" strike="noStrike" kern="0" cap="none" spc="0" normalizeH="0" baseline="0" noProof="0" err="1">
                <a:ln>
                  <a:noFill/>
                </a:ln>
                <a:solidFill>
                  <a:prstClr val="white"/>
                </a:solidFill>
                <a:effectLst/>
                <a:uLnTx/>
                <a:uFillTx/>
                <a:latin typeface="+mj-lt"/>
                <a:ea typeface="+mn-ea"/>
                <a:cs typeface="+mn-cs"/>
              </a:rPr>
              <a:t>Flexport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69" name="Rechteck 32">
            <a:extLst>
              <a:ext uri="{FF2B5EF4-FFF2-40B4-BE49-F238E27FC236}">
                <a16:creationId xmlns:a16="http://schemas.microsoft.com/office/drawing/2014/main" id="{EA81D820-146F-4A63-82CC-B7F4D28EBD7C}"/>
              </a:ext>
            </a:extLst>
          </p:cNvPr>
          <p:cNvSpPr/>
          <p:nvPr/>
        </p:nvSpPr>
        <p:spPr>
          <a:xfrm>
            <a:off x="7613194" y="315665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Golang</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Sarama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(Shopify)</a:t>
            </a:r>
          </a:p>
        </p:txBody>
      </p:sp>
      <p:sp>
        <p:nvSpPr>
          <p:cNvPr id="170" name="Rechteck 35">
            <a:extLst>
              <a:ext uri="{FF2B5EF4-FFF2-40B4-BE49-F238E27FC236}">
                <a16:creationId xmlns:a16="http://schemas.microsoft.com/office/drawing/2014/main" id="{4C74B24D-4BE0-4249-825E-326946C7C360}"/>
              </a:ext>
            </a:extLst>
          </p:cNvPr>
          <p:cNvSpPr/>
          <p:nvPr/>
        </p:nvSpPr>
        <p:spPr>
          <a:xfrm>
            <a:off x="7613194" y="366945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Erlang/</a:t>
            </a:r>
            <a:r>
              <a:rPr kumimoji="0" lang="en-US" sz="1000" b="0" i="0" u="none" strike="noStrike" kern="0" cap="none" spc="0" normalizeH="0" baseline="0" noProof="0" err="1">
                <a:ln>
                  <a:noFill/>
                </a:ln>
                <a:solidFill>
                  <a:prstClr val="white"/>
                </a:solidFill>
                <a:effectLst/>
                <a:uLnTx/>
                <a:uFillTx/>
                <a:latin typeface="+mj-lt"/>
                <a:ea typeface="+mn-ea"/>
                <a:cs typeface="+mn-cs"/>
              </a:rPr>
              <a:t>Brod</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Klarna</a:t>
            </a:r>
            <a:r>
              <a:rPr kumimoji="0" lang="en-US" sz="1000" b="0" i="0" u="none" strike="noStrike" kern="0" cap="none" spc="0" normalizeH="0" baseline="0" noProof="0">
                <a:ln>
                  <a:noFill/>
                </a:ln>
                <a:solidFill>
                  <a:prstClr val="white"/>
                </a:solidFill>
                <a:effectLst/>
                <a:uLnTx/>
                <a:uFillTx/>
                <a:latin typeface="+mj-lt"/>
                <a:ea typeface="+mn-ea"/>
                <a:cs typeface="+mn-cs"/>
              </a:rPr>
              <a:t> AB)</a:t>
            </a:r>
          </a:p>
        </p:txBody>
      </p:sp>
      <p:sp>
        <p:nvSpPr>
          <p:cNvPr id="171" name="Rechteck 37">
            <a:extLst>
              <a:ext uri="{FF2B5EF4-FFF2-40B4-BE49-F238E27FC236}">
                <a16:creationId xmlns:a16="http://schemas.microsoft.com/office/drawing/2014/main" id="{FC854514-0F21-42B0-BEFA-54813C17A221}"/>
              </a:ext>
            </a:extLst>
          </p:cNvPr>
          <p:cNvSpPr/>
          <p:nvPr/>
        </p:nvSpPr>
        <p:spPr>
          <a:xfrm>
            <a:off x="7613194" y="418224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Ruby/Ruby-Kafka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(Zendesk)</a:t>
            </a:r>
          </a:p>
        </p:txBody>
      </p:sp>
      <p:sp>
        <p:nvSpPr>
          <p:cNvPr id="172" name="Rechteck 39">
            <a:extLst>
              <a:ext uri="{FF2B5EF4-FFF2-40B4-BE49-F238E27FC236}">
                <a16:creationId xmlns:a16="http://schemas.microsoft.com/office/drawing/2014/main" id="{84FB42CC-3580-4163-9D5D-969B0CC8A891}"/>
              </a:ext>
            </a:extLst>
          </p:cNvPr>
          <p:cNvSpPr/>
          <p:nvPr/>
        </p:nvSpPr>
        <p:spPr>
          <a:xfrm>
            <a:off x="7613194" y="46950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3" name="Rechteck 41">
            <a:extLst>
              <a:ext uri="{FF2B5EF4-FFF2-40B4-BE49-F238E27FC236}">
                <a16:creationId xmlns:a16="http://schemas.microsoft.com/office/drawing/2014/main" id="{4C2B5B2C-3664-4229-8FF9-A960E192DA4E}"/>
              </a:ext>
            </a:extLst>
          </p:cNvPr>
          <p:cNvSpPr/>
          <p:nvPr/>
        </p:nvSpPr>
        <p:spPr>
          <a:xfrm>
            <a:off x="7613194" y="520783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4" name="Rechteck 43">
            <a:extLst>
              <a:ext uri="{FF2B5EF4-FFF2-40B4-BE49-F238E27FC236}">
                <a16:creationId xmlns:a16="http://schemas.microsoft.com/office/drawing/2014/main" id="{6621036C-1A44-48E5-B30E-C303C6CA4D40}"/>
              </a:ext>
            </a:extLst>
          </p:cNvPr>
          <p:cNvSpPr/>
          <p:nvPr/>
        </p:nvSpPr>
        <p:spPr>
          <a:xfrm>
            <a:off x="7613194" y="5720627"/>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 </a:t>
            </a:r>
            <a:r>
              <a:rPr kumimoji="0" lang="en-US" sz="1000" b="0" i="0" u="none" strike="noStrike" kern="0" cap="none" spc="0" normalizeH="0" baseline="0" noProof="0" err="1">
                <a:ln>
                  <a:noFill/>
                </a:ln>
                <a:solidFill>
                  <a:prstClr val="white"/>
                </a:solidFill>
                <a:effectLst/>
                <a:uLnTx/>
                <a:uFillTx/>
                <a:latin typeface="+mj-lt"/>
                <a:ea typeface="+mn-ea"/>
                <a:cs typeface="+mn-cs"/>
              </a:rPr>
              <a:t>kafka</a:t>
            </a:r>
            <a:r>
              <a:rPr kumimoji="0" lang="en-US" sz="1000" b="0" i="0" u="none" strike="noStrike" kern="0" cap="none" spc="0" normalizeH="0" baseline="0" noProof="0">
                <a:ln>
                  <a:noFill/>
                </a:ln>
                <a:solidFill>
                  <a:prstClr val="white"/>
                </a:solidFill>
                <a:effectLst/>
                <a:uLnTx/>
                <a:uFillTx/>
                <a:latin typeface="+mj-lt"/>
                <a:ea typeface="+mn-ea"/>
                <a:cs typeface="+mn-cs"/>
              </a:rPr>
              <a:t>-node</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(SOHU-Co, CN)</a:t>
            </a:r>
          </a:p>
        </p:txBody>
      </p:sp>
      <p:cxnSp>
        <p:nvCxnSpPr>
          <p:cNvPr id="175" name="Gerade Verbindung mit Pfeil 44">
            <a:extLst>
              <a:ext uri="{FF2B5EF4-FFF2-40B4-BE49-F238E27FC236}">
                <a16:creationId xmlns:a16="http://schemas.microsoft.com/office/drawing/2014/main" id="{5012F04A-C743-42C0-B0BD-E3CA03E905A3}"/>
              </a:ext>
            </a:extLst>
          </p:cNvPr>
          <p:cNvCxnSpPr>
            <a:cxnSpLocks/>
          </p:cNvCxnSpPr>
          <p:nvPr/>
        </p:nvCxnSpPr>
        <p:spPr>
          <a:xfrm>
            <a:off x="9329390" y="5917893"/>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6" name="Rechteck 47">
            <a:extLst>
              <a:ext uri="{FF2B5EF4-FFF2-40B4-BE49-F238E27FC236}">
                <a16:creationId xmlns:a16="http://schemas.microsoft.com/office/drawing/2014/main" id="{F5746F8D-43ED-457B-A779-B61A5076228C}"/>
              </a:ext>
            </a:extLst>
          </p:cNvPr>
          <p:cNvSpPr/>
          <p:nvPr/>
        </p:nvSpPr>
        <p:spPr>
          <a:xfrm>
            <a:off x="7604547" y="62175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Perl / 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TrackingSoft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77" name="Gerade Verbindung mit Pfeil 48">
            <a:extLst>
              <a:ext uri="{FF2B5EF4-FFF2-40B4-BE49-F238E27FC236}">
                <a16:creationId xmlns:a16="http://schemas.microsoft.com/office/drawing/2014/main" id="{B7DD6257-C12C-4AF5-8CD9-4F14BA6C55FE}"/>
              </a:ext>
            </a:extLst>
          </p:cNvPr>
          <p:cNvCxnSpPr>
            <a:cxnSpLocks/>
          </p:cNvCxnSpPr>
          <p:nvPr/>
        </p:nvCxnSpPr>
        <p:spPr>
          <a:xfrm>
            <a:off x="9346462" y="643527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8" name="Rechteck 50">
            <a:extLst>
              <a:ext uri="{FF2B5EF4-FFF2-40B4-BE49-F238E27FC236}">
                <a16:creationId xmlns:a16="http://schemas.microsoft.com/office/drawing/2014/main" id="{65143ED5-2F4C-469C-A71F-2CF43C44A3F1}"/>
              </a:ext>
            </a:extLst>
          </p:cNvPr>
          <p:cNvSpPr/>
          <p:nvPr/>
        </p:nvSpPr>
        <p:spPr>
          <a:xfrm>
            <a:off x="5484451" y="2326348"/>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Python</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79" name="Rechteck 52">
            <a:extLst>
              <a:ext uri="{FF2B5EF4-FFF2-40B4-BE49-F238E27FC236}">
                <a16:creationId xmlns:a16="http://schemas.microsoft.com/office/drawing/2014/main" id="{7BF83B02-6D0C-4035-B826-811083D2446B}"/>
              </a:ext>
            </a:extLst>
          </p:cNvPr>
          <p:cNvSpPr/>
          <p:nvPr/>
        </p:nvSpPr>
        <p:spPr>
          <a:xfrm>
            <a:off x="5502939" y="2844132"/>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Go</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0" name="Rechteck 53">
            <a:extLst>
              <a:ext uri="{FF2B5EF4-FFF2-40B4-BE49-F238E27FC236}">
                <a16:creationId xmlns:a16="http://schemas.microsoft.com/office/drawing/2014/main" id="{27839F60-6C75-4848-A094-1D750BC727DB}"/>
              </a:ext>
            </a:extLst>
          </p:cNvPr>
          <p:cNvSpPr/>
          <p:nvPr/>
        </p:nvSpPr>
        <p:spPr>
          <a:xfrm>
            <a:off x="5502939" y="3364436"/>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.NET</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1" name="Rechteck 54">
            <a:extLst>
              <a:ext uri="{FF2B5EF4-FFF2-40B4-BE49-F238E27FC236}">
                <a16:creationId xmlns:a16="http://schemas.microsoft.com/office/drawing/2014/main" id="{6E0D1F84-7072-4019-A4A2-89344DC92F9D}"/>
              </a:ext>
            </a:extLst>
          </p:cNvPr>
          <p:cNvSpPr/>
          <p:nvPr/>
        </p:nvSpPr>
        <p:spPr>
          <a:xfrm>
            <a:off x="5502939" y="3884740"/>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/node-</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(Blizzard)</a:t>
            </a:r>
          </a:p>
        </p:txBody>
      </p:sp>
      <p:sp>
        <p:nvSpPr>
          <p:cNvPr id="182" name="Rechteck 57">
            <a:extLst>
              <a:ext uri="{FF2B5EF4-FFF2-40B4-BE49-F238E27FC236}">
                <a16:creationId xmlns:a16="http://schemas.microsoft.com/office/drawing/2014/main" id="{516A172D-73AA-404C-88C8-9336233BF28F}"/>
              </a:ext>
            </a:extLst>
          </p:cNvPr>
          <p:cNvSpPr/>
          <p:nvPr/>
        </p:nvSpPr>
        <p:spPr>
          <a:xfrm>
            <a:off x="5489780" y="4405044"/>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PHP /php-</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(Arnaud Le Blanc)</a:t>
            </a:r>
          </a:p>
        </p:txBody>
      </p:sp>
      <p:cxnSp>
        <p:nvCxnSpPr>
          <p:cNvPr id="183" name="Gerade Verbindung mit Pfeil 59">
            <a:extLst>
              <a:ext uri="{FF2B5EF4-FFF2-40B4-BE49-F238E27FC236}">
                <a16:creationId xmlns:a16="http://schemas.microsoft.com/office/drawing/2014/main" id="{8D60D9A6-E625-4338-BF1F-C7B85FBDED18}"/>
              </a:ext>
            </a:extLst>
          </p:cNvPr>
          <p:cNvCxnSpPr>
            <a:stCxn id="178" idx="3"/>
            <a:endCxn id="167" idx="1"/>
          </p:cNvCxnSpPr>
          <p:nvPr/>
        </p:nvCxnSpPr>
        <p:spPr>
          <a:xfrm flipV="1">
            <a:off x="7219248" y="2357004"/>
            <a:ext cx="393946" cy="195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4" name="Gerade Verbindung mit Pfeil 59">
            <a:extLst>
              <a:ext uri="{FF2B5EF4-FFF2-40B4-BE49-F238E27FC236}">
                <a16:creationId xmlns:a16="http://schemas.microsoft.com/office/drawing/2014/main" id="{D9C15E87-579A-4657-9B85-924F7ECB7DA0}"/>
              </a:ext>
            </a:extLst>
          </p:cNvPr>
          <p:cNvCxnSpPr>
            <a:cxnSpLocks/>
            <a:stCxn id="179" idx="3"/>
            <a:endCxn id="167" idx="1"/>
          </p:cNvCxnSpPr>
          <p:nvPr/>
        </p:nvCxnSpPr>
        <p:spPr>
          <a:xfrm flipV="1">
            <a:off x="7237736" y="2357004"/>
            <a:ext cx="375458" cy="713061"/>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5" name="Gerade Verbindung mit Pfeil 59">
            <a:extLst>
              <a:ext uri="{FF2B5EF4-FFF2-40B4-BE49-F238E27FC236}">
                <a16:creationId xmlns:a16="http://schemas.microsoft.com/office/drawing/2014/main" id="{0631DBA9-637F-4D81-A269-260F4B779122}"/>
              </a:ext>
            </a:extLst>
          </p:cNvPr>
          <p:cNvCxnSpPr>
            <a:cxnSpLocks/>
            <a:stCxn id="180" idx="3"/>
            <a:endCxn id="167" idx="1"/>
          </p:cNvCxnSpPr>
          <p:nvPr/>
        </p:nvCxnSpPr>
        <p:spPr>
          <a:xfrm flipV="1">
            <a:off x="7237736" y="2357004"/>
            <a:ext cx="375458" cy="1233365"/>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6" name="Gerade Verbindung mit Pfeil 59">
            <a:extLst>
              <a:ext uri="{FF2B5EF4-FFF2-40B4-BE49-F238E27FC236}">
                <a16:creationId xmlns:a16="http://schemas.microsoft.com/office/drawing/2014/main" id="{CD452CD3-8AE1-436B-9061-AD825B533694}"/>
              </a:ext>
            </a:extLst>
          </p:cNvPr>
          <p:cNvCxnSpPr>
            <a:cxnSpLocks/>
            <a:stCxn id="181" idx="3"/>
            <a:endCxn id="167" idx="1"/>
          </p:cNvCxnSpPr>
          <p:nvPr/>
        </p:nvCxnSpPr>
        <p:spPr>
          <a:xfrm flipV="1">
            <a:off x="7237736" y="2357004"/>
            <a:ext cx="375458" cy="1753669"/>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7" name="Gerade Verbindung mit Pfeil 59">
            <a:extLst>
              <a:ext uri="{FF2B5EF4-FFF2-40B4-BE49-F238E27FC236}">
                <a16:creationId xmlns:a16="http://schemas.microsoft.com/office/drawing/2014/main" id="{E5F20777-66F5-4DDA-94F0-21E989634499}"/>
              </a:ext>
            </a:extLst>
          </p:cNvPr>
          <p:cNvCxnSpPr>
            <a:cxnSpLocks/>
            <a:stCxn id="182" idx="3"/>
            <a:endCxn id="167" idx="1"/>
          </p:cNvCxnSpPr>
          <p:nvPr/>
        </p:nvCxnSpPr>
        <p:spPr>
          <a:xfrm flipV="1">
            <a:off x="7224577" y="2357004"/>
            <a:ext cx="388617" cy="2273973"/>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88" name="Rechteck 74">
            <a:extLst>
              <a:ext uri="{FF2B5EF4-FFF2-40B4-BE49-F238E27FC236}">
                <a16:creationId xmlns:a16="http://schemas.microsoft.com/office/drawing/2014/main" id="{4F117680-C18B-41B0-8A56-C4EE7C884712}"/>
              </a:ext>
            </a:extLst>
          </p:cNvPr>
          <p:cNvSpPr/>
          <p:nvPr/>
        </p:nvSpPr>
        <p:spPr>
          <a:xfrm>
            <a:off x="5489780" y="492534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Rust /rust-</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(Federico </a:t>
            </a:r>
            <a:r>
              <a:rPr kumimoji="0" lang="en-US" sz="1000" b="0" i="0" u="none" strike="noStrike" kern="0" cap="none" spc="0" normalizeH="0" baseline="0" noProof="0" err="1">
                <a:ln>
                  <a:noFill/>
                </a:ln>
                <a:solidFill>
                  <a:prstClr val="white"/>
                </a:solidFill>
                <a:effectLst/>
                <a:uLnTx/>
                <a:uFillTx/>
                <a:latin typeface="+mj-lt"/>
                <a:ea typeface="+mn-ea"/>
                <a:cs typeface="+mn-cs"/>
              </a:rPr>
              <a:t>Giraud,Google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89" name="Rechteck 75">
            <a:extLst>
              <a:ext uri="{FF2B5EF4-FFF2-40B4-BE49-F238E27FC236}">
                <a16:creationId xmlns:a16="http://schemas.microsoft.com/office/drawing/2014/main" id="{A4E63A0A-CAAE-40C4-8468-B26A9B45618D}"/>
              </a:ext>
            </a:extLst>
          </p:cNvPr>
          <p:cNvSpPr/>
          <p:nvPr/>
        </p:nvSpPr>
        <p:spPr>
          <a:xfrm>
            <a:off x="5484451" y="161582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Clojure / </a:t>
            </a:r>
            <a:r>
              <a:rPr kumimoji="0" lang="en-US" sz="1000" b="0" i="0" u="none" strike="noStrike" kern="0" cap="none" spc="0" normalizeH="0" baseline="0" noProof="0" err="1">
                <a:ln>
                  <a:noFill/>
                </a:ln>
                <a:solidFill>
                  <a:prstClr val="white"/>
                </a:solidFill>
                <a:effectLst/>
                <a:uLnTx/>
                <a:uFillTx/>
                <a:latin typeface="+mj-lt"/>
                <a:ea typeface="+mn-ea"/>
                <a:cs typeface="+mn-cs"/>
              </a:rPr>
              <a:t>kinsky</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Exoscale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90" name="Gerade Verbindung mit Pfeil 59">
            <a:extLst>
              <a:ext uri="{FF2B5EF4-FFF2-40B4-BE49-F238E27FC236}">
                <a16:creationId xmlns:a16="http://schemas.microsoft.com/office/drawing/2014/main" id="{6F1157BD-F30F-4515-8166-00712A627DD2}"/>
              </a:ext>
            </a:extLst>
          </p:cNvPr>
          <p:cNvCxnSpPr>
            <a:cxnSpLocks/>
            <a:stCxn id="189" idx="3"/>
            <a:endCxn id="166" idx="1"/>
          </p:cNvCxnSpPr>
          <p:nvPr/>
        </p:nvCxnSpPr>
        <p:spPr>
          <a:xfrm>
            <a:off x="7219248" y="1841761"/>
            <a:ext cx="393946" cy="2450"/>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1" name="Rechteck 79">
            <a:extLst>
              <a:ext uri="{FF2B5EF4-FFF2-40B4-BE49-F238E27FC236}">
                <a16:creationId xmlns:a16="http://schemas.microsoft.com/office/drawing/2014/main" id="{3D37F08C-E2FF-46D3-AE94-53D00ADF03EE}"/>
              </a:ext>
            </a:extLst>
          </p:cNvPr>
          <p:cNvSpPr/>
          <p:nvPr/>
        </p:nvSpPr>
        <p:spPr>
          <a:xfrm>
            <a:off x="5484451" y="5443132"/>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Lisp /cl-</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(Sahil Kang)</a:t>
            </a:r>
          </a:p>
        </p:txBody>
      </p:sp>
      <p:cxnSp>
        <p:nvCxnSpPr>
          <p:cNvPr id="192" name="Gerade Verbindung mit Pfeil 59">
            <a:extLst>
              <a:ext uri="{FF2B5EF4-FFF2-40B4-BE49-F238E27FC236}">
                <a16:creationId xmlns:a16="http://schemas.microsoft.com/office/drawing/2014/main" id="{DA24C417-8702-4EB3-89BC-1975898F37C8}"/>
              </a:ext>
            </a:extLst>
          </p:cNvPr>
          <p:cNvCxnSpPr>
            <a:cxnSpLocks/>
            <a:stCxn id="188" idx="3"/>
            <a:endCxn id="167" idx="1"/>
          </p:cNvCxnSpPr>
          <p:nvPr/>
        </p:nvCxnSpPr>
        <p:spPr>
          <a:xfrm flipV="1">
            <a:off x="7224577" y="2357004"/>
            <a:ext cx="388617" cy="2794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93" name="Gerade Verbindung mit Pfeil 59">
            <a:extLst>
              <a:ext uri="{FF2B5EF4-FFF2-40B4-BE49-F238E27FC236}">
                <a16:creationId xmlns:a16="http://schemas.microsoft.com/office/drawing/2014/main" id="{464A7E48-F461-429B-9F76-2D4CF90ABE68}"/>
              </a:ext>
            </a:extLst>
          </p:cNvPr>
          <p:cNvCxnSpPr>
            <a:cxnSpLocks/>
            <a:stCxn id="191" idx="3"/>
            <a:endCxn id="167" idx="1"/>
          </p:cNvCxnSpPr>
          <p:nvPr/>
        </p:nvCxnSpPr>
        <p:spPr>
          <a:xfrm flipV="1">
            <a:off x="7219248" y="2357004"/>
            <a:ext cx="393946" cy="3312061"/>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4" name="Rechteck 86">
            <a:extLst>
              <a:ext uri="{FF2B5EF4-FFF2-40B4-BE49-F238E27FC236}">
                <a16:creationId xmlns:a16="http://schemas.microsoft.com/office/drawing/2014/main" id="{2135648D-234F-4753-9420-218AC3DE1D0A}"/>
              </a:ext>
            </a:extLst>
          </p:cNvPr>
          <p:cNvSpPr/>
          <p:nvPr/>
        </p:nvSpPr>
        <p:spPr>
          <a:xfrm>
            <a:off x="5477200" y="5963435"/>
            <a:ext cx="1734797" cy="701705"/>
          </a:xfrm>
          <a:prstGeom prst="rect">
            <a:avLst/>
          </a:prstGeom>
          <a:solidFill>
            <a:srgbClr val="70AD47">
              <a:lumMod val="60000"/>
              <a:lumOff val="4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a:t>
            </a:r>
            <a:b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b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Swift,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Tcl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Perl,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OCaml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Node, Lua, Haskell, D, …</a:t>
            </a:r>
          </a:p>
        </p:txBody>
      </p:sp>
      <p:cxnSp>
        <p:nvCxnSpPr>
          <p:cNvPr id="195" name="Gerade Verbindung mit Pfeil 59">
            <a:extLst>
              <a:ext uri="{FF2B5EF4-FFF2-40B4-BE49-F238E27FC236}">
                <a16:creationId xmlns:a16="http://schemas.microsoft.com/office/drawing/2014/main" id="{35D21972-BA5F-4BED-B0C4-DF9CA25418D2}"/>
              </a:ext>
            </a:extLst>
          </p:cNvPr>
          <p:cNvCxnSpPr>
            <a:cxnSpLocks/>
            <a:stCxn id="194" idx="3"/>
            <a:endCxn id="167" idx="1"/>
          </p:cNvCxnSpPr>
          <p:nvPr/>
        </p:nvCxnSpPr>
        <p:spPr>
          <a:xfrm flipV="1">
            <a:off x="7211997" y="2357004"/>
            <a:ext cx="401197" cy="3957284"/>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6" name="Sprechblase: rechteckig 90">
            <a:extLst>
              <a:ext uri="{FF2B5EF4-FFF2-40B4-BE49-F238E27FC236}">
                <a16:creationId xmlns:a16="http://schemas.microsoft.com/office/drawing/2014/main" id="{D956915D-26AD-46B2-B2BC-9E816A9E6AA9}"/>
              </a:ext>
            </a:extLst>
          </p:cNvPr>
          <p:cNvSpPr/>
          <p:nvPr/>
        </p:nvSpPr>
        <p:spPr>
          <a:xfrm>
            <a:off x="7604547" y="546854"/>
            <a:ext cx="1741915"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Direct implementations of the Apache Kafka® wire protocol. </a:t>
            </a:r>
          </a:p>
        </p:txBody>
      </p:sp>
      <p:sp>
        <p:nvSpPr>
          <p:cNvPr id="197" name="Sprechblase: rechteckig 91">
            <a:extLst>
              <a:ext uri="{FF2B5EF4-FFF2-40B4-BE49-F238E27FC236}">
                <a16:creationId xmlns:a16="http://schemas.microsoft.com/office/drawing/2014/main" id="{3F76DFA1-971B-4D28-BDB9-FD98D39EB07E}"/>
              </a:ext>
            </a:extLst>
          </p:cNvPr>
          <p:cNvSpPr/>
          <p:nvPr/>
        </p:nvSpPr>
        <p:spPr>
          <a:xfrm>
            <a:off x="5477200" y="544864"/>
            <a:ext cx="2073178"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JVM &amp; C library bindings</a:t>
            </a:r>
          </a:p>
        </p:txBody>
      </p:sp>
      <p:sp>
        <p:nvSpPr>
          <p:cNvPr id="198" name="Rechteck 95">
            <a:extLst>
              <a:ext uri="{FF2B5EF4-FFF2-40B4-BE49-F238E27FC236}">
                <a16:creationId xmlns:a16="http://schemas.microsoft.com/office/drawing/2014/main" id="{2F2E3AE2-C625-45BC-9679-5B75E8931259}"/>
              </a:ext>
            </a:extLst>
          </p:cNvPr>
          <p:cNvSpPr/>
          <p:nvPr/>
        </p:nvSpPr>
        <p:spPr>
          <a:xfrm>
            <a:off x="2014055" y="6350259"/>
            <a:ext cx="1433716" cy="303521"/>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Non-Foundation, Community / Best Effort Support</a:t>
            </a:r>
          </a:p>
        </p:txBody>
      </p:sp>
      <p:sp>
        <p:nvSpPr>
          <p:cNvPr id="199" name="Rechteck 96">
            <a:extLst>
              <a:ext uri="{FF2B5EF4-FFF2-40B4-BE49-F238E27FC236}">
                <a16:creationId xmlns:a16="http://schemas.microsoft.com/office/drawing/2014/main" id="{9FDC00C7-BF3B-4492-B909-424C7F2A7FC5}"/>
              </a:ext>
            </a:extLst>
          </p:cNvPr>
          <p:cNvSpPr/>
          <p:nvPr/>
        </p:nvSpPr>
        <p:spPr>
          <a:xfrm>
            <a:off x="3520544" y="6361098"/>
            <a:ext cx="1433716" cy="3035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Non-Foundation, Commercial Support Option</a:t>
            </a:r>
          </a:p>
        </p:txBody>
      </p:sp>
      <p:sp>
        <p:nvSpPr>
          <p:cNvPr id="200" name="Rechteck 97">
            <a:extLst>
              <a:ext uri="{FF2B5EF4-FFF2-40B4-BE49-F238E27FC236}">
                <a16:creationId xmlns:a16="http://schemas.microsoft.com/office/drawing/2014/main" id="{A643EBA6-9F07-4CC4-9F36-31D89A6E7C40}"/>
              </a:ext>
            </a:extLst>
          </p:cNvPr>
          <p:cNvSpPr/>
          <p:nvPr/>
        </p:nvSpPr>
        <p:spPr>
          <a:xfrm>
            <a:off x="507566" y="6337691"/>
            <a:ext cx="1433716" cy="303521"/>
          </a:xfrm>
          <a:prstGeom prst="rect">
            <a:avLst/>
          </a:prstGeom>
          <a:solidFill>
            <a:srgbClr val="0070C0"/>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Apache Software Foundation</a:t>
            </a:r>
          </a:p>
        </p:txBody>
      </p:sp>
      <p:cxnSp>
        <p:nvCxnSpPr>
          <p:cNvPr id="201" name="Gerader Verbinder 99">
            <a:extLst>
              <a:ext uri="{FF2B5EF4-FFF2-40B4-BE49-F238E27FC236}">
                <a16:creationId xmlns:a16="http://schemas.microsoft.com/office/drawing/2014/main" id="{550C1C7C-B98A-4006-A870-50E0F0926390}"/>
              </a:ext>
            </a:extLst>
          </p:cNvPr>
          <p:cNvCxnSpPr/>
          <p:nvPr/>
        </p:nvCxnSpPr>
        <p:spPr>
          <a:xfrm>
            <a:off x="5346810" y="130990"/>
            <a:ext cx="0" cy="6534150"/>
          </a:xfrm>
          <a:prstGeom prst="line">
            <a:avLst/>
          </a:prstGeom>
          <a:noFill/>
          <a:ln w="19050" cap="flat" cmpd="sng" algn="ctr">
            <a:solidFill>
              <a:sysClr val="windowText" lastClr="000000"/>
            </a:solidFill>
            <a:prstDash val="solid"/>
            <a:miter lim="800000"/>
          </a:ln>
          <a:effectLst/>
        </p:spPr>
      </p:cxnSp>
      <p:sp>
        <p:nvSpPr>
          <p:cNvPr id="204" name="TextBox 203">
            <a:extLst>
              <a:ext uri="{FF2B5EF4-FFF2-40B4-BE49-F238E27FC236}">
                <a16:creationId xmlns:a16="http://schemas.microsoft.com/office/drawing/2014/main" id="{6FD42D82-88AB-4927-8771-EC2EE13D2B61}"/>
              </a:ext>
            </a:extLst>
          </p:cNvPr>
          <p:cNvSpPr txBox="1"/>
          <p:nvPr/>
        </p:nvSpPr>
        <p:spPr>
          <a:xfrm>
            <a:off x="318876" y="1027374"/>
            <a:ext cx="5053323" cy="261610"/>
          </a:xfrm>
          <a:prstGeom prst="rect">
            <a:avLst/>
          </a:prstGeom>
          <a:noFill/>
        </p:spPr>
        <p:txBody>
          <a:bodyPr wrap="square">
            <a:spAutoFit/>
          </a:bodyPr>
          <a:lstStyle/>
          <a:p>
            <a:r>
              <a:rPr lang="en-US" sz="1100"/>
              <a:t>https://cwiki.apache.org/confluence/pages/viewpage.action?pageId=30736606</a:t>
            </a:r>
          </a:p>
        </p:txBody>
      </p:sp>
      <p:pic>
        <p:nvPicPr>
          <p:cNvPr id="206" name="Graphic 205">
            <a:extLst>
              <a:ext uri="{FF2B5EF4-FFF2-40B4-BE49-F238E27FC236}">
                <a16:creationId xmlns:a16="http://schemas.microsoft.com/office/drawing/2014/main" id="{253F9182-9052-4DD9-B8CE-EF139934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3003" y="3424915"/>
            <a:ext cx="351958" cy="378839"/>
          </a:xfrm>
          <a:prstGeom prst="rect">
            <a:avLst/>
          </a:prstGeom>
        </p:spPr>
      </p:pic>
      <p:sp>
        <p:nvSpPr>
          <p:cNvPr id="209" name="TextBox 208">
            <a:extLst>
              <a:ext uri="{FF2B5EF4-FFF2-40B4-BE49-F238E27FC236}">
                <a16:creationId xmlns:a16="http://schemas.microsoft.com/office/drawing/2014/main" id="{73487ADD-F643-40F7-9B3D-72217DE32C50}"/>
              </a:ext>
            </a:extLst>
          </p:cNvPr>
          <p:cNvSpPr txBox="1"/>
          <p:nvPr/>
        </p:nvSpPr>
        <p:spPr>
          <a:xfrm>
            <a:off x="10669202" y="3856548"/>
            <a:ext cx="1279561" cy="615553"/>
          </a:xfrm>
          <a:prstGeom prst="rect">
            <a:avLst/>
          </a:prstGeom>
        </p:spPr>
        <p:txBody>
          <a:bodyPr wrap="square" lIns="0" tIns="0" rIns="0" bIns="0" rtlCol="0" anchor="t" anchorCtr="0">
            <a:spAutoFit/>
          </a:bodyPr>
          <a:lstStyle/>
          <a:p>
            <a:pPr algn="ctr"/>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
        <p:nvSpPr>
          <p:cNvPr id="212" name="Subtitle 2">
            <a:extLst>
              <a:ext uri="{FF2B5EF4-FFF2-40B4-BE49-F238E27FC236}">
                <a16:creationId xmlns:a16="http://schemas.microsoft.com/office/drawing/2014/main" id="{61DB3A4C-D243-4C2A-8724-18427FE4893A}"/>
              </a:ext>
            </a:extLst>
          </p:cNvPr>
          <p:cNvSpPr>
            <a:spLocks noGrp="1"/>
          </p:cNvSpPr>
          <p:nvPr>
            <p:ph type="subTitle" idx="27"/>
          </p:nvPr>
        </p:nvSpPr>
        <p:spPr>
          <a:xfrm>
            <a:off x="462320" y="5039644"/>
            <a:ext cx="4557818" cy="1177894"/>
          </a:xfrm>
        </p:spPr>
        <p:txBody>
          <a:bodyPr/>
          <a:lstStyle/>
          <a:p>
            <a:r>
              <a:rPr lang="en-US" sz="1400" b="0">
                <a:latin typeface="+mn-lt"/>
              </a:rPr>
              <a:t>Only the Java/JVM client is part of the Apache Kafka project. All other clients are under various non-foundation ownerships  and licenses. Azure does not provide QFE support for any of these clients but does provide support for service-side compatibility.</a:t>
            </a:r>
          </a:p>
        </p:txBody>
      </p:sp>
    </p:spTree>
    <p:extLst>
      <p:ext uri="{BB962C8B-B14F-4D97-AF65-F5344CB8AC3E}">
        <p14:creationId xmlns:p14="http://schemas.microsoft.com/office/powerpoint/2010/main" val="3530715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EFA2-8601-42F2-9BEF-187B2A297366}"/>
              </a:ext>
            </a:extLst>
          </p:cNvPr>
          <p:cNvSpPr>
            <a:spLocks noGrp="1"/>
          </p:cNvSpPr>
          <p:nvPr>
            <p:ph type="title"/>
          </p:nvPr>
        </p:nvSpPr>
        <p:spPr/>
        <p:txBody>
          <a:bodyPr/>
          <a:lstStyle/>
          <a:p>
            <a:r>
              <a:rPr lang="de-DE"/>
              <a:t>Event Hubs SDK Support: Azure SDKs</a:t>
            </a:r>
            <a:endParaRPr lang="en-US"/>
          </a:p>
        </p:txBody>
      </p:sp>
      <p:sp>
        <p:nvSpPr>
          <p:cNvPr id="3" name="Content Placeholder 2">
            <a:extLst>
              <a:ext uri="{FF2B5EF4-FFF2-40B4-BE49-F238E27FC236}">
                <a16:creationId xmlns:a16="http://schemas.microsoft.com/office/drawing/2014/main" id="{9F89804E-9252-4C12-B6EF-3F3D2AD1522F}"/>
              </a:ext>
            </a:extLst>
          </p:cNvPr>
          <p:cNvSpPr>
            <a:spLocks noGrp="1"/>
          </p:cNvSpPr>
          <p:nvPr>
            <p:ph idx="1"/>
          </p:nvPr>
        </p:nvSpPr>
        <p:spPr>
          <a:xfrm>
            <a:off x="457200" y="1866900"/>
            <a:ext cx="3906695" cy="4533900"/>
          </a:xfrm>
        </p:spPr>
        <p:txBody>
          <a:bodyPr/>
          <a:lstStyle/>
          <a:p>
            <a:r>
              <a:rPr lang="de-DE"/>
              <a:t>.NET</a:t>
            </a:r>
          </a:p>
          <a:p>
            <a:r>
              <a:rPr lang="de-DE"/>
              <a:t>Java </a:t>
            </a:r>
          </a:p>
          <a:p>
            <a:r>
              <a:rPr lang="de-DE"/>
              <a:t>Java Spring Boot</a:t>
            </a:r>
          </a:p>
          <a:p>
            <a:r>
              <a:rPr lang="de-DE"/>
              <a:t>Python</a:t>
            </a:r>
          </a:p>
          <a:p>
            <a:r>
              <a:rPr lang="de-DE"/>
              <a:t>JavaScript/</a:t>
            </a:r>
            <a:r>
              <a:rPr lang="de-DE" err="1"/>
              <a:t>Typescript</a:t>
            </a:r>
            <a:endParaRPr lang="de-DE"/>
          </a:p>
          <a:p>
            <a:r>
              <a:rPr lang="en-US"/>
              <a:t>Go</a:t>
            </a:r>
          </a:p>
        </p:txBody>
      </p:sp>
      <p:pic>
        <p:nvPicPr>
          <p:cNvPr id="6" name="Picture 5">
            <a:extLst>
              <a:ext uri="{FF2B5EF4-FFF2-40B4-BE49-F238E27FC236}">
                <a16:creationId xmlns:a16="http://schemas.microsoft.com/office/drawing/2014/main" id="{301C1DEF-D1F2-413A-95A7-E61FE23F9675}"/>
              </a:ext>
            </a:extLst>
          </p:cNvPr>
          <p:cNvPicPr>
            <a:picLocks noChangeAspect="1"/>
          </p:cNvPicPr>
          <p:nvPr/>
        </p:nvPicPr>
        <p:blipFill>
          <a:blip r:embed="rId2"/>
          <a:stretch>
            <a:fillRect/>
          </a:stretch>
        </p:blipFill>
        <p:spPr>
          <a:xfrm>
            <a:off x="4070504" y="1280501"/>
            <a:ext cx="4966467" cy="2631836"/>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47CAAA7-4E8F-4A30-ABDE-B1E556142626}"/>
              </a:ext>
            </a:extLst>
          </p:cNvPr>
          <p:cNvPicPr>
            <a:picLocks noChangeAspect="1"/>
          </p:cNvPicPr>
          <p:nvPr/>
        </p:nvPicPr>
        <p:blipFill>
          <a:blip r:embed="rId3"/>
          <a:stretch>
            <a:fillRect/>
          </a:stretch>
        </p:blipFill>
        <p:spPr>
          <a:xfrm>
            <a:off x="6095999" y="1813768"/>
            <a:ext cx="5364175" cy="258530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8B28E76E-32BE-45F8-95E3-C00E886743AB}"/>
              </a:ext>
            </a:extLst>
          </p:cNvPr>
          <p:cNvPicPr>
            <a:picLocks noChangeAspect="1"/>
          </p:cNvPicPr>
          <p:nvPr/>
        </p:nvPicPr>
        <p:blipFill>
          <a:blip r:embed="rId4"/>
          <a:stretch>
            <a:fillRect/>
          </a:stretch>
        </p:blipFill>
        <p:spPr>
          <a:xfrm>
            <a:off x="4286039" y="2733983"/>
            <a:ext cx="4041127" cy="2297707"/>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CA1F3900-D4CD-403F-AA2A-AA00328908AC}"/>
              </a:ext>
            </a:extLst>
          </p:cNvPr>
          <p:cNvPicPr>
            <a:picLocks noChangeAspect="1"/>
          </p:cNvPicPr>
          <p:nvPr/>
        </p:nvPicPr>
        <p:blipFill>
          <a:blip r:embed="rId5"/>
          <a:stretch>
            <a:fillRect/>
          </a:stretch>
        </p:blipFill>
        <p:spPr>
          <a:xfrm>
            <a:off x="7133217" y="3270745"/>
            <a:ext cx="4730573" cy="203542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98C8141A-F6CE-4B9E-9D96-AC29557D5F99}"/>
              </a:ext>
            </a:extLst>
          </p:cNvPr>
          <p:cNvPicPr>
            <a:picLocks noChangeAspect="1"/>
          </p:cNvPicPr>
          <p:nvPr/>
        </p:nvPicPr>
        <p:blipFill>
          <a:blip r:embed="rId6"/>
          <a:stretch>
            <a:fillRect/>
          </a:stretch>
        </p:blipFill>
        <p:spPr>
          <a:xfrm>
            <a:off x="4121304" y="4210829"/>
            <a:ext cx="4075432" cy="2262333"/>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23A5FAB-A80D-4BD1-9653-DB10D392633F}"/>
              </a:ext>
            </a:extLst>
          </p:cNvPr>
          <p:cNvPicPr>
            <a:picLocks noChangeAspect="1"/>
          </p:cNvPicPr>
          <p:nvPr/>
        </p:nvPicPr>
        <p:blipFill>
          <a:blip r:embed="rId7"/>
          <a:stretch>
            <a:fillRect/>
          </a:stretch>
        </p:blipFill>
        <p:spPr>
          <a:xfrm>
            <a:off x="7312499" y="4832552"/>
            <a:ext cx="3991402" cy="2255868"/>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ADD30D91-CE62-4028-939B-1FFB13742D52}"/>
              </a:ext>
            </a:extLst>
          </p:cNvPr>
          <p:cNvPicPr>
            <a:picLocks noChangeAspect="1"/>
          </p:cNvPicPr>
          <p:nvPr/>
        </p:nvPicPr>
        <p:blipFill>
          <a:blip r:embed="rId8"/>
          <a:stretch>
            <a:fillRect/>
          </a:stretch>
        </p:blipFill>
        <p:spPr>
          <a:xfrm>
            <a:off x="4523372" y="5568452"/>
            <a:ext cx="4254714" cy="2902749"/>
          </a:xfrm>
          <a:prstGeom prst="rect">
            <a:avLst/>
          </a:prstGeom>
        </p:spPr>
      </p:pic>
    </p:spTree>
    <p:extLst>
      <p:ext uri="{BB962C8B-B14F-4D97-AF65-F5344CB8AC3E}">
        <p14:creationId xmlns:p14="http://schemas.microsoft.com/office/powerpoint/2010/main" val="1801834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38F7-B5F3-4EF6-95A0-965FD0FC455B}"/>
              </a:ext>
            </a:extLst>
          </p:cNvPr>
          <p:cNvSpPr>
            <a:spLocks noGrp="1"/>
          </p:cNvSpPr>
          <p:nvPr>
            <p:ph type="title"/>
          </p:nvPr>
        </p:nvSpPr>
        <p:spPr/>
        <p:txBody>
          <a:bodyPr/>
          <a:lstStyle/>
          <a:p>
            <a:r>
              <a:rPr lang="de-DE" err="1"/>
              <a:t>Compatible</a:t>
            </a:r>
            <a:r>
              <a:rPr lang="de-DE"/>
              <a:t> </a:t>
            </a:r>
            <a:r>
              <a:rPr lang="de-DE" err="1"/>
              <a:t>Generic</a:t>
            </a:r>
            <a:r>
              <a:rPr lang="de-DE"/>
              <a:t> AMQP 1.0 Clients </a:t>
            </a:r>
            <a:endParaRPr lang="en-US"/>
          </a:p>
        </p:txBody>
      </p:sp>
      <p:graphicFrame>
        <p:nvGraphicFramePr>
          <p:cNvPr id="5" name="Table 5">
            <a:extLst>
              <a:ext uri="{FF2B5EF4-FFF2-40B4-BE49-F238E27FC236}">
                <a16:creationId xmlns:a16="http://schemas.microsoft.com/office/drawing/2014/main" id="{C4E0DBD4-6514-4896-827C-94C8E47D9D8C}"/>
              </a:ext>
            </a:extLst>
          </p:cNvPr>
          <p:cNvGraphicFramePr>
            <a:graphicFrameLocks noGrp="1"/>
          </p:cNvGraphicFramePr>
          <p:nvPr/>
        </p:nvGraphicFramePr>
        <p:xfrm>
          <a:off x="457200" y="1400129"/>
          <a:ext cx="11430002" cy="5258026"/>
        </p:xfrm>
        <a:graphic>
          <a:graphicData uri="http://schemas.openxmlformats.org/drawingml/2006/table">
            <a:tbl>
              <a:tblPr firstRow="1" bandRow="1">
                <a:tableStyleId>{5C22544A-7EE6-4342-B048-85BDC9FD1C3A}</a:tableStyleId>
              </a:tblPr>
              <a:tblGrid>
                <a:gridCol w="5715001">
                  <a:extLst>
                    <a:ext uri="{9D8B030D-6E8A-4147-A177-3AD203B41FA5}">
                      <a16:colId xmlns:a16="http://schemas.microsoft.com/office/drawing/2014/main" val="4128209682"/>
                    </a:ext>
                  </a:extLst>
                </a:gridCol>
                <a:gridCol w="5715001">
                  <a:extLst>
                    <a:ext uri="{9D8B030D-6E8A-4147-A177-3AD203B41FA5}">
                      <a16:colId xmlns:a16="http://schemas.microsoft.com/office/drawing/2014/main" val="2739058693"/>
                    </a:ext>
                  </a:extLst>
                </a:gridCol>
              </a:tblGrid>
              <a:tr h="445891">
                <a:tc>
                  <a:txBody>
                    <a:bodyPr/>
                    <a:lstStyle/>
                    <a:p>
                      <a:r>
                        <a:rPr lang="en-US" sz="1400">
                          <a:solidFill>
                            <a:schemeClr val="bg1"/>
                          </a:solidFill>
                        </a:rPr>
                        <a:t>Client Stack</a:t>
                      </a:r>
                    </a:p>
                  </a:txBody>
                  <a:tcPr anchor="ctr"/>
                </a:tc>
                <a:tc>
                  <a:txBody>
                    <a:bodyPr/>
                    <a:lstStyle/>
                    <a:p>
                      <a:r>
                        <a:rPr lang="en-US" sz="1400">
                          <a:solidFill>
                            <a:schemeClr val="bg1"/>
                          </a:solidFill>
                        </a:rPr>
                        <a:t>URL</a:t>
                      </a:r>
                    </a:p>
                  </a:txBody>
                  <a:tcPr anchor="ctr"/>
                </a:tc>
                <a:extLst>
                  <a:ext uri="{0D108BD9-81ED-4DB2-BD59-A6C34878D82A}">
                    <a16:rowId xmlns:a16="http://schemas.microsoft.com/office/drawing/2014/main" val="386779325"/>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Proton-C (Go, Python, Ruby, C++)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718617418"/>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Messaging API</a:t>
                      </a:r>
                    </a:p>
                  </a:txBody>
                  <a:tcPr anchor="ctr"/>
                </a:tc>
                <a:tc>
                  <a:txBody>
                    <a:bodyPr/>
                    <a:lstStyle/>
                    <a:p>
                      <a:r>
                        <a:rPr lang="en-US" sz="1400">
                          <a:solidFill>
                            <a:schemeClr val="tx1">
                              <a:lumMod val="95000"/>
                              <a:lumOff val="5000"/>
                            </a:schemeClr>
                          </a:solidFill>
                        </a:rPr>
                        <a:t>https://qpid.apache.org/components/messaging-api</a:t>
                      </a:r>
                    </a:p>
                  </a:txBody>
                  <a:tcPr anchor="ctr"/>
                </a:tc>
                <a:extLst>
                  <a:ext uri="{0D108BD9-81ED-4DB2-BD59-A6C34878D82A}">
                    <a16:rowId xmlns:a16="http://schemas.microsoft.com/office/drawing/2014/main" val="3322275602"/>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Proton-J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60168908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NMS AMQP</a:t>
                      </a:r>
                    </a:p>
                  </a:txBody>
                  <a:tcPr anchor="ctr"/>
                </a:tc>
                <a:tc>
                  <a:txBody>
                    <a:bodyPr/>
                    <a:lstStyle/>
                    <a:p>
                      <a:r>
                        <a:rPr lang="en-US" sz="1400">
                          <a:solidFill>
                            <a:schemeClr val="tx1">
                              <a:lumMod val="95000"/>
                              <a:lumOff val="5000"/>
                            </a:schemeClr>
                          </a:solidFill>
                        </a:rPr>
                        <a:t>https://activemq.apache.org/components/nms/providers/amqp/</a:t>
                      </a:r>
                    </a:p>
                  </a:txBody>
                  <a:tcPr anchor="ctr"/>
                </a:tc>
                <a:extLst>
                  <a:ext uri="{0D108BD9-81ED-4DB2-BD59-A6C34878D82A}">
                    <a16:rowId xmlns:a16="http://schemas.microsoft.com/office/drawing/2014/main" val="1154534535"/>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AMQP .NET Lite (all </a:t>
                      </a:r>
                      <a:r>
                        <a:rPr lang="de-DE" sz="1400" b="1" err="1">
                          <a:solidFill>
                            <a:schemeClr val="tx1">
                              <a:lumMod val="95000"/>
                              <a:lumOff val="5000"/>
                            </a:schemeClr>
                          </a:solidFill>
                        </a:rPr>
                        <a:t>variants</a:t>
                      </a:r>
                      <a:r>
                        <a:rPr lang="de-DE" sz="1400" b="1">
                          <a:solidFill>
                            <a:schemeClr val="tx1">
                              <a:lumMod val="95000"/>
                              <a:lumOff val="5000"/>
                            </a:schemeClr>
                          </a:solidFill>
                        </a:rPr>
                        <a:t> of .NET, incl. Nano &amp; Micro)</a:t>
                      </a:r>
                    </a:p>
                  </a:txBody>
                  <a:tcPr anchor="ctr"/>
                </a:tc>
                <a:tc>
                  <a:txBody>
                    <a:bodyPr/>
                    <a:lstStyle/>
                    <a:p>
                      <a:r>
                        <a:rPr lang="en-US" sz="1400">
                          <a:solidFill>
                            <a:schemeClr val="tx1">
                              <a:lumMod val="95000"/>
                              <a:lumOff val="5000"/>
                            </a:schemeClr>
                          </a:solidFill>
                        </a:rPr>
                        <a:t>https://github.com/Azure/amqpnetlite</a:t>
                      </a:r>
                    </a:p>
                  </a:txBody>
                  <a:tcPr anchor="ctr"/>
                </a:tc>
                <a:extLst>
                  <a:ext uri="{0D108BD9-81ED-4DB2-BD59-A6C34878D82A}">
                    <a16:rowId xmlns:a16="http://schemas.microsoft.com/office/drawing/2014/main" val="3508215372"/>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AMQP (our own </a:t>
                      </a:r>
                      <a:r>
                        <a:rPr lang="de-DE" sz="1400" b="1" err="1">
                          <a:solidFill>
                            <a:schemeClr val="tx1">
                              <a:lumMod val="95000"/>
                              <a:lumOff val="5000"/>
                            </a:schemeClr>
                          </a:solidFill>
                        </a:rPr>
                        <a:t>server</a:t>
                      </a:r>
                      <a:r>
                        <a:rPr lang="de-DE" sz="1400" b="1">
                          <a:solidFill>
                            <a:schemeClr val="tx1">
                              <a:lumMod val="95000"/>
                              <a:lumOff val="5000"/>
                            </a:schemeClr>
                          </a:solidFill>
                        </a:rPr>
                        <a:t> </a:t>
                      </a:r>
                      <a:r>
                        <a:rPr lang="de-DE" sz="1400" b="1" err="1">
                          <a:solidFill>
                            <a:schemeClr val="tx1">
                              <a:lumMod val="95000"/>
                              <a:lumOff val="5000"/>
                            </a:schemeClr>
                          </a:solidFill>
                        </a:rPr>
                        <a:t>stack</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https://github.com/Azure/azure-amqp</a:t>
                      </a:r>
                    </a:p>
                  </a:txBody>
                  <a:tcPr anchor="ctr"/>
                </a:tc>
                <a:extLst>
                  <a:ext uri="{0D108BD9-81ED-4DB2-BD59-A6C34878D82A}">
                    <a16:rowId xmlns:a16="http://schemas.microsoft.com/office/drawing/2014/main" val="586332093"/>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t>
                      </a:r>
                      <a:r>
                        <a:rPr lang="de-DE" sz="1400" b="1" err="1">
                          <a:solidFill>
                            <a:schemeClr val="tx1">
                              <a:lumMod val="95000"/>
                              <a:lumOff val="5000"/>
                            </a:schemeClr>
                          </a:solidFill>
                        </a:rPr>
                        <a:t>uAMQP</a:t>
                      </a:r>
                      <a:r>
                        <a:rPr lang="de-DE" sz="1400" b="1">
                          <a:solidFill>
                            <a:schemeClr val="tx1">
                              <a:lumMod val="95000"/>
                              <a:lumOff val="5000"/>
                            </a:schemeClr>
                          </a:solidFill>
                        </a:rPr>
                        <a:t> C (Python, PHP)</a:t>
                      </a:r>
                    </a:p>
                  </a:txBody>
                  <a:tcPr anchor="ctr"/>
                </a:tc>
                <a:tc>
                  <a:txBody>
                    <a:bodyPr/>
                    <a:lstStyle/>
                    <a:p>
                      <a:r>
                        <a:rPr lang="en-US" sz="1400">
                          <a:solidFill>
                            <a:schemeClr val="tx1">
                              <a:lumMod val="95000"/>
                              <a:lumOff val="5000"/>
                            </a:schemeClr>
                          </a:solidFill>
                        </a:rPr>
                        <a:t>https://github.com/Azure/azure-uamqp-c</a:t>
                      </a:r>
                      <a:br>
                        <a:rPr lang="en-US" sz="1400">
                          <a:solidFill>
                            <a:schemeClr val="tx1">
                              <a:lumMod val="95000"/>
                              <a:lumOff val="5000"/>
                            </a:schemeClr>
                          </a:solidFill>
                        </a:rPr>
                      </a:br>
                      <a:r>
                        <a:rPr lang="en-US" sz="1400">
                          <a:solidFill>
                            <a:schemeClr val="tx1">
                              <a:lumMod val="95000"/>
                              <a:lumOff val="5000"/>
                            </a:schemeClr>
                          </a:solidFill>
                        </a:rPr>
                        <a:t>https://github.com/Azure/azure-uamqp-python</a:t>
                      </a:r>
                    </a:p>
                  </a:txBody>
                  <a:tcPr anchor="ctr"/>
                </a:tc>
                <a:extLst>
                  <a:ext uri="{0D108BD9-81ED-4DB2-BD59-A6C34878D82A}">
                    <a16:rowId xmlns:a16="http://schemas.microsoft.com/office/drawing/2014/main" val="341941013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Rhea (</a:t>
                      </a:r>
                      <a:r>
                        <a:rPr lang="de-DE" sz="1400" b="1" err="1">
                          <a:solidFill>
                            <a:schemeClr val="tx1">
                              <a:lumMod val="95000"/>
                              <a:lumOff val="5000"/>
                            </a:schemeClr>
                          </a:solidFill>
                        </a:rPr>
                        <a:t>NodeJS</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https://github.com/amqp/rhea</a:t>
                      </a:r>
                    </a:p>
                  </a:txBody>
                  <a:tcPr anchor="ctr"/>
                </a:tc>
                <a:extLst>
                  <a:ext uri="{0D108BD9-81ED-4DB2-BD59-A6C34878D82A}">
                    <a16:rowId xmlns:a16="http://schemas.microsoft.com/office/drawing/2014/main" val="3651371511"/>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Go AMQP</a:t>
                      </a:r>
                    </a:p>
                  </a:txBody>
                  <a:tcPr anchor="ctr"/>
                </a:tc>
                <a:tc>
                  <a:txBody>
                    <a:bodyPr/>
                    <a:lstStyle/>
                    <a:p>
                      <a:r>
                        <a:rPr lang="en-US" sz="1400">
                          <a:solidFill>
                            <a:schemeClr val="tx1">
                              <a:lumMod val="95000"/>
                              <a:lumOff val="5000"/>
                            </a:schemeClr>
                          </a:solidFill>
                        </a:rPr>
                        <a:t>https://github.com/Azure/go-amqp</a:t>
                      </a:r>
                    </a:p>
                  </a:txBody>
                  <a:tcPr anchor="ctr"/>
                </a:tc>
                <a:extLst>
                  <a:ext uri="{0D108BD9-81ED-4DB2-BD59-A6C34878D82A}">
                    <a16:rowId xmlns:a16="http://schemas.microsoft.com/office/drawing/2014/main" val="224399973"/>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err="1">
                          <a:solidFill>
                            <a:schemeClr val="tx1">
                              <a:lumMod val="95000"/>
                              <a:lumOff val="5000"/>
                            </a:schemeClr>
                          </a:solidFill>
                        </a:rPr>
                        <a:t>Vert.X</a:t>
                      </a:r>
                      <a:r>
                        <a:rPr lang="de-DE" sz="1400" b="1">
                          <a:solidFill>
                            <a:schemeClr val="tx1">
                              <a:lumMod val="95000"/>
                              <a:lumOff val="5000"/>
                            </a:schemeClr>
                          </a:solidFill>
                        </a:rPr>
                        <a:t> AMQP Client</a:t>
                      </a:r>
                    </a:p>
                  </a:txBody>
                  <a:tcPr anchor="ctr"/>
                </a:tc>
                <a:tc>
                  <a:txBody>
                    <a:bodyPr/>
                    <a:lstStyle/>
                    <a:p>
                      <a:r>
                        <a:rPr lang="en-US" sz="1400">
                          <a:solidFill>
                            <a:schemeClr val="tx1">
                              <a:lumMod val="95000"/>
                              <a:lumOff val="5000"/>
                            </a:schemeClr>
                          </a:solidFill>
                        </a:rPr>
                        <a:t>https://vertx.io/docs/vertx-amqp-client/java/</a:t>
                      </a:r>
                    </a:p>
                  </a:txBody>
                  <a:tcPr anchor="ctr"/>
                </a:tc>
                <a:extLst>
                  <a:ext uri="{0D108BD9-81ED-4DB2-BD59-A6C34878D82A}">
                    <a16:rowId xmlns:a16="http://schemas.microsoft.com/office/drawing/2014/main" val="4148036862"/>
                  </a:ext>
                </a:extLst>
              </a:tr>
            </a:tbl>
          </a:graphicData>
        </a:graphic>
      </p:graphicFrame>
    </p:spTree>
    <p:extLst>
      <p:ext uri="{BB962C8B-B14F-4D97-AF65-F5344CB8AC3E}">
        <p14:creationId xmlns:p14="http://schemas.microsoft.com/office/powerpoint/2010/main" val="3923307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Architecture</a:t>
            </a:r>
          </a:p>
        </p:txBody>
      </p:sp>
      <p:sp>
        <p:nvSpPr>
          <p:cNvPr id="3" name="Text Placeholder 2">
            <a:extLst>
              <a:ext uri="{FF2B5EF4-FFF2-40B4-BE49-F238E27FC236}">
                <a16:creationId xmlns:a16="http://schemas.microsoft.com/office/drawing/2014/main" id="{F2DDB995-D280-45BE-96A5-0D679D3B623F}"/>
              </a:ext>
            </a:extLst>
          </p:cNvPr>
          <p:cNvSpPr>
            <a:spLocks noGrp="1"/>
          </p:cNvSpPr>
          <p:nvPr>
            <p:ph type="body" idx="7"/>
          </p:nvPr>
        </p:nvSpPr>
        <p:spPr/>
        <p:txBody>
          <a:bodyPr/>
          <a:lstStyle/>
          <a:p>
            <a:r>
              <a:rPr lang="en-US"/>
              <a:t>Azure Event Hubs Deep Dive</a:t>
            </a:r>
          </a:p>
        </p:txBody>
      </p:sp>
      <p:sp>
        <p:nvSpPr>
          <p:cNvPr id="4" name="Text Placeholder 3">
            <a:extLst>
              <a:ext uri="{FF2B5EF4-FFF2-40B4-BE49-F238E27FC236}">
                <a16:creationId xmlns:a16="http://schemas.microsoft.com/office/drawing/2014/main" id="{EB892CEC-8147-490F-B2EA-9143B422AF84}"/>
              </a:ext>
            </a:extLst>
          </p:cNvPr>
          <p:cNvSpPr>
            <a:spLocks noGrp="1"/>
          </p:cNvSpPr>
          <p:nvPr>
            <p:ph type="body" sz="quarter" idx="30"/>
          </p:nvPr>
        </p:nvSpPr>
        <p:spPr/>
        <p:txBody>
          <a:bodyPr/>
          <a:lstStyle/>
          <a:p>
            <a:r>
              <a:rPr lang="en-US"/>
              <a:t>Internal Architecture </a:t>
            </a:r>
          </a:p>
          <a:p>
            <a:r>
              <a:rPr lang="en-US"/>
              <a:t>Protocols</a:t>
            </a:r>
          </a:p>
          <a:p>
            <a:r>
              <a:rPr lang="en-US"/>
              <a:t>Performance Metrics</a:t>
            </a:r>
          </a:p>
        </p:txBody>
      </p:sp>
    </p:spTree>
    <p:extLst>
      <p:ext uri="{BB962C8B-B14F-4D97-AF65-F5344CB8AC3E}">
        <p14:creationId xmlns:p14="http://schemas.microsoft.com/office/powerpoint/2010/main" val="3773127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Logical Architecture</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3-tier architecture: Networking, Messaging, Storage</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7200" y="408011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 (Broker)</a:t>
            </a:r>
          </a:p>
        </p:txBody>
      </p:sp>
      <p:sp>
        <p:nvSpPr>
          <p:cNvPr id="9" name="Rectangle: Rounded Corners 8">
            <a:extLst>
              <a:ext uri="{FF2B5EF4-FFF2-40B4-BE49-F238E27FC236}">
                <a16:creationId xmlns:a16="http://schemas.microsoft.com/office/drawing/2014/main" id="{D35CAFA3-5644-4F5E-8DA3-029EC39C1E0A}"/>
              </a:ext>
            </a:extLst>
          </p:cNvPr>
          <p:cNvSpPr/>
          <p:nvPr/>
        </p:nvSpPr>
        <p:spPr>
          <a:xfrm>
            <a:off x="457200" y="5511624"/>
            <a:ext cx="9493995" cy="964850"/>
          </a:xfrm>
          <a:prstGeom prst="roundRect">
            <a:avLst/>
          </a:prstGeom>
          <a:ln/>
        </p:spPr>
        <p:style>
          <a:lnRef idx="1">
            <a:schemeClr val="accent6"/>
          </a:lnRef>
          <a:fillRef idx="3">
            <a:schemeClr val="accent6"/>
          </a:fillRef>
          <a:effectRef idx="2">
            <a:schemeClr val="accent6"/>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Storage</a:t>
            </a:r>
          </a:p>
        </p:txBody>
      </p:sp>
      <p:sp>
        <p:nvSpPr>
          <p:cNvPr id="10" name="Rectangle 9">
            <a:extLst>
              <a:ext uri="{FF2B5EF4-FFF2-40B4-BE49-F238E27FC236}">
                <a16:creationId xmlns:a16="http://schemas.microsoft.com/office/drawing/2014/main" id="{0894AC11-D79A-47AF-AD5A-7AFB744A2D28}"/>
              </a:ext>
            </a:extLst>
          </p:cNvPr>
          <p:cNvSpPr/>
          <p:nvPr/>
        </p:nvSpPr>
        <p:spPr>
          <a:xfrm>
            <a:off x="3487333" y="2513021"/>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Connection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IP Filtering, VNET/PEP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Transport Level Security (TLS)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Authorization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Entity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HTTPS / WebSocket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AMQP 1.0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Apache Kafka Protocol</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FC73524-C246-448F-BBD3-21E4D538CC0D}"/>
              </a:ext>
            </a:extLst>
          </p:cNvPr>
          <p:cNvSpPr/>
          <p:nvPr/>
        </p:nvSpPr>
        <p:spPr>
          <a:xfrm>
            <a:off x="3487333" y="4012323"/>
            <a:ext cx="5959367" cy="1177685"/>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Placement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Volatile State Replication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Sequencing &amp; Timestamping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Journal Cache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Pending request tracking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Checkpoint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Encryption (CMK)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EH Capture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82E79714-15D1-44E0-9CCB-D15A2935406F}"/>
              </a:ext>
            </a:extLst>
          </p:cNvPr>
          <p:cNvCxnSpPr>
            <a:cxnSpLocks/>
          </p:cNvCxnSpPr>
          <p:nvPr/>
        </p:nvCxnSpPr>
        <p:spPr>
          <a:xfrm>
            <a:off x="2827808" y="3526746"/>
            <a:ext cx="0" cy="55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2364827" y="373061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E111BDD-BF42-4462-84D6-A9412142A103}"/>
              </a:ext>
            </a:extLst>
          </p:cNvPr>
          <p:cNvSpPr/>
          <p:nvPr/>
        </p:nvSpPr>
        <p:spPr>
          <a:xfrm>
            <a:off x="3486282" y="5443832"/>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Binary Log Data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Data Replication</a:t>
            </a:r>
          </a:p>
        </p:txBody>
      </p:sp>
      <p:sp>
        <p:nvSpPr>
          <p:cNvPr id="34" name="Speech Bubble: Rectangle 33">
            <a:extLst>
              <a:ext uri="{FF2B5EF4-FFF2-40B4-BE49-F238E27FC236}">
                <a16:creationId xmlns:a16="http://schemas.microsoft.com/office/drawing/2014/main" id="{C7C36B3E-DE87-4394-8B0E-E87CFCE2907E}"/>
              </a:ext>
            </a:extLst>
          </p:cNvPr>
          <p:cNvSpPr/>
          <p:nvPr/>
        </p:nvSpPr>
        <p:spPr>
          <a:xfrm>
            <a:off x="10136703" y="4012323"/>
            <a:ext cx="1892169" cy="1114495"/>
          </a:xfrm>
          <a:prstGeom prst="wedgeRectCallout">
            <a:avLst>
              <a:gd name="adj1" fmla="val -66649"/>
              <a:gd name="adj2" fmla="val -1208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Premium Units (PU) buy isolated capacity at this layer</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57569" y="1698219"/>
            <a:ext cx="1887129"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 RPC</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0" cy="56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4D18FF-E73B-4E53-83B8-96B64E0DE313}"/>
              </a:ext>
            </a:extLst>
          </p:cNvPr>
          <p:cNvCxnSpPr>
            <a:cxnSpLocks/>
          </p:cNvCxnSpPr>
          <p:nvPr/>
        </p:nvCxnSpPr>
        <p:spPr>
          <a:xfrm>
            <a:off x="2824129"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0B71C3B-4FE3-464D-B21F-226B6772ED65}"/>
              </a:ext>
            </a:extLst>
          </p:cNvPr>
          <p:cNvSpPr txBox="1"/>
          <p:nvPr/>
        </p:nvSpPr>
        <p:spPr>
          <a:xfrm>
            <a:off x="2370510" y="5194644"/>
            <a:ext cx="40075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HTTPS</a:t>
            </a:r>
          </a:p>
        </p:txBody>
      </p:sp>
      <p:cxnSp>
        <p:nvCxnSpPr>
          <p:cNvPr id="51" name="Straight Arrow Connector 50">
            <a:extLst>
              <a:ext uri="{FF2B5EF4-FFF2-40B4-BE49-F238E27FC236}">
                <a16:creationId xmlns:a16="http://schemas.microsoft.com/office/drawing/2014/main" id="{A5087C5C-65D3-461A-B285-E78C5DD4729A}"/>
              </a:ext>
            </a:extLst>
          </p:cNvPr>
          <p:cNvCxnSpPr>
            <a:cxnSpLocks/>
          </p:cNvCxnSpPr>
          <p:nvPr/>
        </p:nvCxnSpPr>
        <p:spPr>
          <a:xfrm>
            <a:off x="1027911"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DB9F577-66D8-497A-861C-92CB57B055B6}"/>
              </a:ext>
            </a:extLst>
          </p:cNvPr>
          <p:cNvSpPr txBox="1"/>
          <p:nvPr/>
        </p:nvSpPr>
        <p:spPr>
          <a:xfrm>
            <a:off x="1108687" y="5193655"/>
            <a:ext cx="33663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(RPC)</a:t>
            </a:r>
          </a:p>
        </p:txBody>
      </p:sp>
    </p:spTree>
    <p:extLst>
      <p:ext uri="{BB962C8B-B14F-4D97-AF65-F5344CB8AC3E}">
        <p14:creationId xmlns:p14="http://schemas.microsoft.com/office/powerpoint/2010/main" val="28709504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8460C4-59AA-42B0-82EC-75EF94970EE7}"/>
              </a:ext>
            </a:extLst>
          </p:cNvPr>
          <p:cNvSpPr>
            <a:spLocks noGrp="1"/>
          </p:cNvSpPr>
          <p:nvPr>
            <p:ph type="title"/>
          </p:nvPr>
        </p:nvSpPr>
        <p:spPr/>
        <p:txBody>
          <a:bodyPr>
            <a:normAutofit fontScale="90000"/>
          </a:bodyPr>
          <a:lstStyle/>
          <a:p>
            <a:r>
              <a:rPr lang="en-US"/>
              <a:t>Fault Domains &amp; Availability Zones</a:t>
            </a:r>
          </a:p>
        </p:txBody>
      </p:sp>
      <p:sp>
        <p:nvSpPr>
          <p:cNvPr id="9" name="Subtitle 8">
            <a:extLst>
              <a:ext uri="{FF2B5EF4-FFF2-40B4-BE49-F238E27FC236}">
                <a16:creationId xmlns:a16="http://schemas.microsoft.com/office/drawing/2014/main" id="{C73BF74D-D43E-490F-A4BC-534E87413233}"/>
              </a:ext>
            </a:extLst>
          </p:cNvPr>
          <p:cNvSpPr>
            <a:spLocks noGrp="1"/>
          </p:cNvSpPr>
          <p:nvPr>
            <p:ph type="subTitle" idx="27"/>
          </p:nvPr>
        </p:nvSpPr>
        <p:spPr/>
        <p:txBody>
          <a:bodyPr/>
          <a:lstStyle/>
          <a:p>
            <a:r>
              <a:rPr lang="en-US"/>
              <a:t>High-Availability starts at the physical reality</a:t>
            </a:r>
          </a:p>
        </p:txBody>
      </p:sp>
      <p:pic>
        <p:nvPicPr>
          <p:cNvPr id="1026" name="Picture 2" descr="Image showing physically separate availability zone locations within an Azure region.">
            <a:extLst>
              <a:ext uri="{FF2B5EF4-FFF2-40B4-BE49-F238E27FC236}">
                <a16:creationId xmlns:a16="http://schemas.microsoft.com/office/drawing/2014/main" id="{F11199A5-557F-40F7-AE88-6383DC3EFB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35" r="12456"/>
          <a:stretch/>
        </p:blipFill>
        <p:spPr bwMode="auto">
          <a:xfrm>
            <a:off x="6788089" y="1051560"/>
            <a:ext cx="4823229" cy="386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FE3BC8-4DB3-479F-99A1-03FF1A4475C8}"/>
              </a:ext>
            </a:extLst>
          </p:cNvPr>
          <p:cNvSpPr txBox="1"/>
          <p:nvPr/>
        </p:nvSpPr>
        <p:spPr>
          <a:xfrm>
            <a:off x="6849829" y="4915944"/>
            <a:ext cx="4823229" cy="1107996"/>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Availability Zones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Each cluster spans three availability zones and maintains SLA without any tolerance for data loss when one or two zones fail.</a:t>
            </a:r>
          </a:p>
        </p:txBody>
      </p:sp>
      <p:pic>
        <p:nvPicPr>
          <p:cNvPr id="1028" name="Picture 4" descr="Diagram showing various compute clusters split into fault domains and within those fault domains, we have multiple update domains">
            <a:extLst>
              <a:ext uri="{FF2B5EF4-FFF2-40B4-BE49-F238E27FC236}">
                <a16:creationId xmlns:a16="http://schemas.microsoft.com/office/drawing/2014/main" id="{D28D02FF-5987-48F0-99ED-9ED0DAC95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99" y="1704643"/>
            <a:ext cx="4751664" cy="25582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1B4BD0-205B-44F1-8786-A510CA35C084}"/>
              </a:ext>
            </a:extLst>
          </p:cNvPr>
          <p:cNvSpPr txBox="1"/>
          <p:nvPr/>
        </p:nvSpPr>
        <p:spPr>
          <a:xfrm>
            <a:off x="687888" y="4915944"/>
            <a:ext cx="4823229" cy="166199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Fault Domain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Cluster VMs are spread across at least 3 fault domains such that the loss of a rack or network poses no availability risk.  Recovery from a fault domain failure is fully automated and the system maintains SLA.</a:t>
            </a:r>
          </a:p>
        </p:txBody>
      </p:sp>
    </p:spTree>
    <p:extLst>
      <p:ext uri="{BB962C8B-B14F-4D97-AF65-F5344CB8AC3E}">
        <p14:creationId xmlns:p14="http://schemas.microsoft.com/office/powerpoint/2010/main" val="37544154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43FEDC-F11B-43B2-A68E-10FF94371D96}"/>
              </a:ext>
            </a:extLst>
          </p:cNvPr>
          <p:cNvSpPr/>
          <p:nvPr/>
        </p:nvSpPr>
        <p:spPr>
          <a:xfrm>
            <a:off x="4346028" y="2684080"/>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2</a:t>
            </a:r>
          </a:p>
        </p:txBody>
      </p:sp>
      <p:sp>
        <p:nvSpPr>
          <p:cNvPr id="13" name="Rectangle 12">
            <a:extLst>
              <a:ext uri="{FF2B5EF4-FFF2-40B4-BE49-F238E27FC236}">
                <a16:creationId xmlns:a16="http://schemas.microsoft.com/office/drawing/2014/main" id="{A434EE4A-8D9E-4696-B7DC-F5409E441D02}"/>
              </a:ext>
            </a:extLst>
          </p:cNvPr>
          <p:cNvSpPr/>
          <p:nvPr/>
        </p:nvSpPr>
        <p:spPr>
          <a:xfrm>
            <a:off x="7790268" y="2684079"/>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3</a:t>
            </a:r>
          </a:p>
        </p:txBody>
      </p:sp>
      <p:sp>
        <p:nvSpPr>
          <p:cNvPr id="11" name="Rectangle 10">
            <a:extLst>
              <a:ext uri="{FF2B5EF4-FFF2-40B4-BE49-F238E27FC236}">
                <a16:creationId xmlns:a16="http://schemas.microsoft.com/office/drawing/2014/main" id="{6CA618E8-EFB9-4AF0-B38A-9D93C2D16921}"/>
              </a:ext>
            </a:extLst>
          </p:cNvPr>
          <p:cNvSpPr/>
          <p:nvPr/>
        </p:nvSpPr>
        <p:spPr>
          <a:xfrm>
            <a:off x="901788" y="2684081"/>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1</a:t>
            </a:r>
          </a:p>
        </p:txBody>
      </p:sp>
      <p:sp>
        <p:nvSpPr>
          <p:cNvPr id="5" name="Title 4">
            <a:extLst>
              <a:ext uri="{FF2B5EF4-FFF2-40B4-BE49-F238E27FC236}">
                <a16:creationId xmlns:a16="http://schemas.microsoft.com/office/drawing/2014/main" id="{28C238C3-26F5-400A-824F-9A7D3DB0480A}"/>
              </a:ext>
            </a:extLst>
          </p:cNvPr>
          <p:cNvSpPr>
            <a:spLocks noGrp="1"/>
          </p:cNvSpPr>
          <p:nvPr>
            <p:ph type="title"/>
          </p:nvPr>
        </p:nvSpPr>
        <p:spPr/>
        <p:txBody>
          <a:bodyPr>
            <a:normAutofit fontScale="90000"/>
          </a:bodyPr>
          <a:lstStyle/>
          <a:p>
            <a:r>
              <a:rPr lang="de-DE"/>
              <a:t>Backend and Gateway Clusters</a:t>
            </a:r>
            <a:endParaRPr lang="en-US"/>
          </a:p>
        </p:txBody>
      </p:sp>
      <p:sp>
        <p:nvSpPr>
          <p:cNvPr id="10" name="Subtitle 9">
            <a:extLst>
              <a:ext uri="{FF2B5EF4-FFF2-40B4-BE49-F238E27FC236}">
                <a16:creationId xmlns:a16="http://schemas.microsoft.com/office/drawing/2014/main" id="{0001C188-C0F5-4B76-AB15-079680AF7641}"/>
              </a:ext>
            </a:extLst>
          </p:cNvPr>
          <p:cNvSpPr>
            <a:spLocks noGrp="1"/>
          </p:cNvSpPr>
          <p:nvPr>
            <p:ph type="subTitle" idx="27"/>
          </p:nvPr>
        </p:nvSpPr>
        <p:spPr/>
        <p:txBody>
          <a:bodyPr/>
          <a:lstStyle/>
          <a:p>
            <a:r>
              <a:rPr lang="en-US"/>
              <a:t>Logical Architecture meets Placement</a:t>
            </a:r>
          </a:p>
        </p:txBody>
      </p:sp>
      <p:sp>
        <p:nvSpPr>
          <p:cNvPr id="14" name="Rectangle 13">
            <a:extLst>
              <a:ext uri="{FF2B5EF4-FFF2-40B4-BE49-F238E27FC236}">
                <a16:creationId xmlns:a16="http://schemas.microsoft.com/office/drawing/2014/main" id="{1967D42F-D42F-4851-A25B-3BCF629D6D9F}"/>
              </a:ext>
            </a:extLst>
          </p:cNvPr>
          <p:cNvSpPr/>
          <p:nvPr/>
        </p:nvSpPr>
        <p:spPr>
          <a:xfrm>
            <a:off x="983771" y="2856712"/>
            <a:ext cx="1034218" cy="3266615"/>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5" name="Rectangle 14">
            <a:extLst>
              <a:ext uri="{FF2B5EF4-FFF2-40B4-BE49-F238E27FC236}">
                <a16:creationId xmlns:a16="http://schemas.microsoft.com/office/drawing/2014/main" id="{A1428D56-0578-4E1F-80BD-A25FAA72B336}"/>
              </a:ext>
            </a:extLst>
          </p:cNvPr>
          <p:cNvSpPr/>
          <p:nvPr/>
        </p:nvSpPr>
        <p:spPr>
          <a:xfrm>
            <a:off x="2062133" y="2856712"/>
            <a:ext cx="1034218" cy="3266616"/>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6" name="Rectangle 15">
            <a:extLst>
              <a:ext uri="{FF2B5EF4-FFF2-40B4-BE49-F238E27FC236}">
                <a16:creationId xmlns:a16="http://schemas.microsoft.com/office/drawing/2014/main" id="{75D68E3E-CDE6-4247-85BA-3A373CF54967}"/>
              </a:ext>
            </a:extLst>
          </p:cNvPr>
          <p:cNvSpPr/>
          <p:nvPr/>
        </p:nvSpPr>
        <p:spPr>
          <a:xfrm>
            <a:off x="3140495" y="2856710"/>
            <a:ext cx="1034218" cy="3266617"/>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17" name="Rectangle 16">
            <a:extLst>
              <a:ext uri="{FF2B5EF4-FFF2-40B4-BE49-F238E27FC236}">
                <a16:creationId xmlns:a16="http://schemas.microsoft.com/office/drawing/2014/main" id="{B88C475C-96C8-465B-8A34-642EC4558A77}"/>
              </a:ext>
            </a:extLst>
          </p:cNvPr>
          <p:cNvSpPr/>
          <p:nvPr/>
        </p:nvSpPr>
        <p:spPr>
          <a:xfrm>
            <a:off x="4440620" y="2856710"/>
            <a:ext cx="1034218" cy="3266618"/>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8" name="Rectangle 17">
            <a:extLst>
              <a:ext uri="{FF2B5EF4-FFF2-40B4-BE49-F238E27FC236}">
                <a16:creationId xmlns:a16="http://schemas.microsoft.com/office/drawing/2014/main" id="{0B1DBBA6-07BA-4AE9-8D1A-4CE19E2F9486}"/>
              </a:ext>
            </a:extLst>
          </p:cNvPr>
          <p:cNvSpPr/>
          <p:nvPr/>
        </p:nvSpPr>
        <p:spPr>
          <a:xfrm>
            <a:off x="5518982" y="2856708"/>
            <a:ext cx="1034218" cy="3266619"/>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9" name="Rectangle 18">
            <a:extLst>
              <a:ext uri="{FF2B5EF4-FFF2-40B4-BE49-F238E27FC236}">
                <a16:creationId xmlns:a16="http://schemas.microsoft.com/office/drawing/2014/main" id="{C60877CF-7CAA-4AC4-8BE5-10649C552E29}"/>
              </a:ext>
            </a:extLst>
          </p:cNvPr>
          <p:cNvSpPr/>
          <p:nvPr/>
        </p:nvSpPr>
        <p:spPr>
          <a:xfrm>
            <a:off x="6597344"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20" name="Rectangle 19">
            <a:extLst>
              <a:ext uri="{FF2B5EF4-FFF2-40B4-BE49-F238E27FC236}">
                <a16:creationId xmlns:a16="http://schemas.microsoft.com/office/drawing/2014/main" id="{3EB4E7DE-5927-4107-9705-B36179BDA3ED}"/>
              </a:ext>
            </a:extLst>
          </p:cNvPr>
          <p:cNvSpPr/>
          <p:nvPr/>
        </p:nvSpPr>
        <p:spPr>
          <a:xfrm>
            <a:off x="7897469"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21" name="Rectangle 20">
            <a:extLst>
              <a:ext uri="{FF2B5EF4-FFF2-40B4-BE49-F238E27FC236}">
                <a16:creationId xmlns:a16="http://schemas.microsoft.com/office/drawing/2014/main" id="{B266B031-C707-420C-81EA-D99AB3EB4C7D}"/>
              </a:ext>
            </a:extLst>
          </p:cNvPr>
          <p:cNvSpPr/>
          <p:nvPr/>
        </p:nvSpPr>
        <p:spPr>
          <a:xfrm>
            <a:off x="8975831" y="2856706"/>
            <a:ext cx="1034218" cy="3266621"/>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22" name="Rectangle 21">
            <a:extLst>
              <a:ext uri="{FF2B5EF4-FFF2-40B4-BE49-F238E27FC236}">
                <a16:creationId xmlns:a16="http://schemas.microsoft.com/office/drawing/2014/main" id="{0BD4EBC8-38B6-4178-B2A3-CA263B76172C}"/>
              </a:ext>
            </a:extLst>
          </p:cNvPr>
          <p:cNvSpPr/>
          <p:nvPr/>
        </p:nvSpPr>
        <p:spPr>
          <a:xfrm>
            <a:off x="10054193" y="2856706"/>
            <a:ext cx="1034218" cy="3266622"/>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4" name="Rectangle: Rounded Corners 3">
            <a:extLst>
              <a:ext uri="{FF2B5EF4-FFF2-40B4-BE49-F238E27FC236}">
                <a16:creationId xmlns:a16="http://schemas.microsoft.com/office/drawing/2014/main" id="{1B6944CB-ECF9-4661-A8C6-7C0F50FA757B}"/>
              </a:ext>
            </a:extLst>
          </p:cNvPr>
          <p:cNvSpPr/>
          <p:nvPr/>
        </p:nvSpPr>
        <p:spPr>
          <a:xfrm>
            <a:off x="473478" y="5089110"/>
            <a:ext cx="11023250" cy="417787"/>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a:ea typeface="+mn-ea"/>
                <a:cs typeface="+mn-cs"/>
              </a:rPr>
              <a:t>Azure Virtual Machine Scale Sets (VMSS) – VM Placement/Deployment &amp; Networking (SLB)</a:t>
            </a:r>
          </a:p>
        </p:txBody>
      </p:sp>
      <p:sp>
        <p:nvSpPr>
          <p:cNvPr id="23" name="Rectangle: Rounded Corners 22">
            <a:extLst>
              <a:ext uri="{FF2B5EF4-FFF2-40B4-BE49-F238E27FC236}">
                <a16:creationId xmlns:a16="http://schemas.microsoft.com/office/drawing/2014/main" id="{363E2202-A183-430F-9449-B972FC3F5F24}"/>
              </a:ext>
            </a:extLst>
          </p:cNvPr>
          <p:cNvSpPr/>
          <p:nvPr/>
        </p:nvSpPr>
        <p:spPr>
          <a:xfrm>
            <a:off x="101845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VM2</a:t>
            </a:r>
          </a:p>
        </p:txBody>
      </p:sp>
      <p:sp>
        <p:nvSpPr>
          <p:cNvPr id="24" name="Rectangle: Rounded Corners 23">
            <a:extLst>
              <a:ext uri="{FF2B5EF4-FFF2-40B4-BE49-F238E27FC236}">
                <a16:creationId xmlns:a16="http://schemas.microsoft.com/office/drawing/2014/main" id="{59E4C7FE-79F8-471F-B755-E0B2D399E935}"/>
              </a:ext>
            </a:extLst>
          </p:cNvPr>
          <p:cNvSpPr/>
          <p:nvPr/>
        </p:nvSpPr>
        <p:spPr>
          <a:xfrm>
            <a:off x="122026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a:t>
            </a:r>
          </a:p>
        </p:txBody>
      </p:sp>
      <p:sp>
        <p:nvSpPr>
          <p:cNvPr id="25" name="Rectangle: Rounded Corners 24">
            <a:extLst>
              <a:ext uri="{FF2B5EF4-FFF2-40B4-BE49-F238E27FC236}">
                <a16:creationId xmlns:a16="http://schemas.microsoft.com/office/drawing/2014/main" id="{027C0C9A-AA4B-4795-AA5F-BE27A40FF43B}"/>
              </a:ext>
            </a:extLst>
          </p:cNvPr>
          <p:cNvSpPr/>
          <p:nvPr/>
        </p:nvSpPr>
        <p:spPr>
          <a:xfrm>
            <a:off x="209050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VM4</a:t>
            </a:r>
          </a:p>
        </p:txBody>
      </p:sp>
      <p:sp>
        <p:nvSpPr>
          <p:cNvPr id="26" name="Rectangle: Rounded Corners 25">
            <a:extLst>
              <a:ext uri="{FF2B5EF4-FFF2-40B4-BE49-F238E27FC236}">
                <a16:creationId xmlns:a16="http://schemas.microsoft.com/office/drawing/2014/main" id="{3FB9345C-529D-4F20-ABAC-BD2530A36746}"/>
              </a:ext>
            </a:extLst>
          </p:cNvPr>
          <p:cNvSpPr/>
          <p:nvPr/>
        </p:nvSpPr>
        <p:spPr>
          <a:xfrm>
            <a:off x="229230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VM3</a:t>
            </a:r>
          </a:p>
        </p:txBody>
      </p:sp>
      <p:sp>
        <p:nvSpPr>
          <p:cNvPr id="27" name="Rectangle: Rounded Corners 26">
            <a:extLst>
              <a:ext uri="{FF2B5EF4-FFF2-40B4-BE49-F238E27FC236}">
                <a16:creationId xmlns:a16="http://schemas.microsoft.com/office/drawing/2014/main" id="{8CA5D673-D8F5-42E5-9E3B-56DAF4C84A16}"/>
              </a:ext>
            </a:extLst>
          </p:cNvPr>
          <p:cNvSpPr/>
          <p:nvPr/>
        </p:nvSpPr>
        <p:spPr>
          <a:xfrm>
            <a:off x="316255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VM6</a:t>
            </a:r>
          </a:p>
        </p:txBody>
      </p:sp>
      <p:sp>
        <p:nvSpPr>
          <p:cNvPr id="28" name="Rectangle: Rounded Corners 27">
            <a:extLst>
              <a:ext uri="{FF2B5EF4-FFF2-40B4-BE49-F238E27FC236}">
                <a16:creationId xmlns:a16="http://schemas.microsoft.com/office/drawing/2014/main" id="{8FA83C11-D27D-4319-B6A2-075D674DD98C}"/>
              </a:ext>
            </a:extLst>
          </p:cNvPr>
          <p:cNvSpPr/>
          <p:nvPr/>
        </p:nvSpPr>
        <p:spPr>
          <a:xfrm>
            <a:off x="336435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VM5</a:t>
            </a:r>
          </a:p>
        </p:txBody>
      </p:sp>
      <p:sp>
        <p:nvSpPr>
          <p:cNvPr id="29" name="Rectangle: Rounded Corners 28">
            <a:extLst>
              <a:ext uri="{FF2B5EF4-FFF2-40B4-BE49-F238E27FC236}">
                <a16:creationId xmlns:a16="http://schemas.microsoft.com/office/drawing/2014/main" id="{F22CF820-656F-42BE-9B9A-74E6FF609055}"/>
              </a:ext>
            </a:extLst>
          </p:cNvPr>
          <p:cNvSpPr/>
          <p:nvPr/>
        </p:nvSpPr>
        <p:spPr>
          <a:xfrm>
            <a:off x="4465319"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VM8</a:t>
            </a:r>
          </a:p>
        </p:txBody>
      </p:sp>
      <p:sp>
        <p:nvSpPr>
          <p:cNvPr id="30" name="Rectangle: Rounded Corners 29">
            <a:extLst>
              <a:ext uri="{FF2B5EF4-FFF2-40B4-BE49-F238E27FC236}">
                <a16:creationId xmlns:a16="http://schemas.microsoft.com/office/drawing/2014/main" id="{96E1A99F-2383-4B1D-AF0A-AAC9CCA93F7D}"/>
              </a:ext>
            </a:extLst>
          </p:cNvPr>
          <p:cNvSpPr/>
          <p:nvPr/>
        </p:nvSpPr>
        <p:spPr>
          <a:xfrm>
            <a:off x="4667125"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VM7</a:t>
            </a:r>
          </a:p>
        </p:txBody>
      </p:sp>
      <p:sp>
        <p:nvSpPr>
          <p:cNvPr id="31" name="Rectangle: Rounded Corners 30">
            <a:extLst>
              <a:ext uri="{FF2B5EF4-FFF2-40B4-BE49-F238E27FC236}">
                <a16:creationId xmlns:a16="http://schemas.microsoft.com/office/drawing/2014/main" id="{4B2B8C16-D271-462D-8641-955C8684A1E7}"/>
              </a:ext>
            </a:extLst>
          </p:cNvPr>
          <p:cNvSpPr/>
          <p:nvPr/>
        </p:nvSpPr>
        <p:spPr>
          <a:xfrm>
            <a:off x="5537367"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VM10</a:t>
            </a:r>
          </a:p>
        </p:txBody>
      </p:sp>
      <p:sp>
        <p:nvSpPr>
          <p:cNvPr id="32" name="Rectangle: Rounded Corners 31">
            <a:extLst>
              <a:ext uri="{FF2B5EF4-FFF2-40B4-BE49-F238E27FC236}">
                <a16:creationId xmlns:a16="http://schemas.microsoft.com/office/drawing/2014/main" id="{AF205EE4-3C2D-4506-8A82-AD66B573201F}"/>
              </a:ext>
            </a:extLst>
          </p:cNvPr>
          <p:cNvSpPr/>
          <p:nvPr/>
        </p:nvSpPr>
        <p:spPr>
          <a:xfrm>
            <a:off x="5739173"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VM9</a:t>
            </a:r>
          </a:p>
        </p:txBody>
      </p:sp>
      <p:sp>
        <p:nvSpPr>
          <p:cNvPr id="33" name="Rectangle: Rounded Corners 32">
            <a:extLst>
              <a:ext uri="{FF2B5EF4-FFF2-40B4-BE49-F238E27FC236}">
                <a16:creationId xmlns:a16="http://schemas.microsoft.com/office/drawing/2014/main" id="{7BF11894-2D68-40EA-A05F-77A83170AC1A}"/>
              </a:ext>
            </a:extLst>
          </p:cNvPr>
          <p:cNvSpPr/>
          <p:nvPr/>
        </p:nvSpPr>
        <p:spPr>
          <a:xfrm>
            <a:off x="6609415"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VM12</a:t>
            </a:r>
          </a:p>
        </p:txBody>
      </p:sp>
      <p:sp>
        <p:nvSpPr>
          <p:cNvPr id="34" name="Rectangle: Rounded Corners 33">
            <a:extLst>
              <a:ext uri="{FF2B5EF4-FFF2-40B4-BE49-F238E27FC236}">
                <a16:creationId xmlns:a16="http://schemas.microsoft.com/office/drawing/2014/main" id="{430AA23D-2ED6-4107-837F-D5F73CEECAFA}"/>
              </a:ext>
            </a:extLst>
          </p:cNvPr>
          <p:cNvSpPr/>
          <p:nvPr/>
        </p:nvSpPr>
        <p:spPr>
          <a:xfrm>
            <a:off x="6811221"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VM11</a:t>
            </a:r>
          </a:p>
        </p:txBody>
      </p:sp>
      <p:sp>
        <p:nvSpPr>
          <p:cNvPr id="35" name="Rectangle: Rounded Corners 34">
            <a:extLst>
              <a:ext uri="{FF2B5EF4-FFF2-40B4-BE49-F238E27FC236}">
                <a16:creationId xmlns:a16="http://schemas.microsoft.com/office/drawing/2014/main" id="{FC283FB7-13CF-4696-84D7-CDB521EEB9BB}"/>
              </a:ext>
            </a:extLst>
          </p:cNvPr>
          <p:cNvSpPr/>
          <p:nvPr/>
        </p:nvSpPr>
        <p:spPr>
          <a:xfrm>
            <a:off x="793478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VM14</a:t>
            </a:r>
          </a:p>
        </p:txBody>
      </p:sp>
      <p:sp>
        <p:nvSpPr>
          <p:cNvPr id="36" name="Rectangle: Rounded Corners 35">
            <a:extLst>
              <a:ext uri="{FF2B5EF4-FFF2-40B4-BE49-F238E27FC236}">
                <a16:creationId xmlns:a16="http://schemas.microsoft.com/office/drawing/2014/main" id="{7270A779-0C29-4656-A1D3-D227D231289A}"/>
              </a:ext>
            </a:extLst>
          </p:cNvPr>
          <p:cNvSpPr/>
          <p:nvPr/>
        </p:nvSpPr>
        <p:spPr>
          <a:xfrm>
            <a:off x="813659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VM13</a:t>
            </a:r>
          </a:p>
        </p:txBody>
      </p:sp>
      <p:sp>
        <p:nvSpPr>
          <p:cNvPr id="37" name="Rectangle: Rounded Corners 36">
            <a:extLst>
              <a:ext uri="{FF2B5EF4-FFF2-40B4-BE49-F238E27FC236}">
                <a16:creationId xmlns:a16="http://schemas.microsoft.com/office/drawing/2014/main" id="{376B3BD4-A7D8-4E4B-A98A-EC2212D386CE}"/>
              </a:ext>
            </a:extLst>
          </p:cNvPr>
          <p:cNvSpPr/>
          <p:nvPr/>
        </p:nvSpPr>
        <p:spPr>
          <a:xfrm>
            <a:off x="900683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VM16</a:t>
            </a:r>
          </a:p>
        </p:txBody>
      </p:sp>
      <p:sp>
        <p:nvSpPr>
          <p:cNvPr id="38" name="Rectangle: Rounded Corners 37">
            <a:extLst>
              <a:ext uri="{FF2B5EF4-FFF2-40B4-BE49-F238E27FC236}">
                <a16:creationId xmlns:a16="http://schemas.microsoft.com/office/drawing/2014/main" id="{4D9BC755-B912-4BC6-B770-F89F90D97FA3}"/>
              </a:ext>
            </a:extLst>
          </p:cNvPr>
          <p:cNvSpPr/>
          <p:nvPr/>
        </p:nvSpPr>
        <p:spPr>
          <a:xfrm>
            <a:off x="920863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VM15</a:t>
            </a:r>
          </a:p>
        </p:txBody>
      </p:sp>
      <p:sp>
        <p:nvSpPr>
          <p:cNvPr id="39" name="Rectangle: Rounded Corners 38">
            <a:extLst>
              <a:ext uri="{FF2B5EF4-FFF2-40B4-BE49-F238E27FC236}">
                <a16:creationId xmlns:a16="http://schemas.microsoft.com/office/drawing/2014/main" id="{50087A37-CA08-4CDD-9334-1FC4486C2235}"/>
              </a:ext>
            </a:extLst>
          </p:cNvPr>
          <p:cNvSpPr/>
          <p:nvPr/>
        </p:nvSpPr>
        <p:spPr>
          <a:xfrm>
            <a:off x="1007888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VM18</a:t>
            </a:r>
          </a:p>
        </p:txBody>
      </p:sp>
      <p:sp>
        <p:nvSpPr>
          <p:cNvPr id="40" name="Rectangle: Rounded Corners 39">
            <a:extLst>
              <a:ext uri="{FF2B5EF4-FFF2-40B4-BE49-F238E27FC236}">
                <a16:creationId xmlns:a16="http://schemas.microsoft.com/office/drawing/2014/main" id="{4F1B8BE0-51C9-4E17-8246-93E6FB5ACB4C}"/>
              </a:ext>
            </a:extLst>
          </p:cNvPr>
          <p:cNvSpPr/>
          <p:nvPr/>
        </p:nvSpPr>
        <p:spPr>
          <a:xfrm>
            <a:off x="1028068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VM17</a:t>
            </a:r>
          </a:p>
        </p:txBody>
      </p:sp>
      <p:cxnSp>
        <p:nvCxnSpPr>
          <p:cNvPr id="42" name="Straight Arrow Connector 41">
            <a:extLst>
              <a:ext uri="{FF2B5EF4-FFF2-40B4-BE49-F238E27FC236}">
                <a16:creationId xmlns:a16="http://schemas.microsoft.com/office/drawing/2014/main" id="{9430E876-E7C5-4A09-BB52-9165DDD455F2}"/>
              </a:ext>
            </a:extLst>
          </p:cNvPr>
          <p:cNvCxnSpPr>
            <a:cxnSpLocks/>
            <a:endCxn id="23" idx="2"/>
          </p:cNvCxnSpPr>
          <p:nvPr/>
        </p:nvCxnSpPr>
        <p:spPr>
          <a:xfrm flipV="1">
            <a:off x="1358988"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5F7621-7BDC-4731-9B7D-781B7F1044A3}"/>
              </a:ext>
            </a:extLst>
          </p:cNvPr>
          <p:cNvCxnSpPr>
            <a:cxnSpLocks/>
          </p:cNvCxnSpPr>
          <p:nvPr/>
        </p:nvCxnSpPr>
        <p:spPr>
          <a:xfrm flipV="1">
            <a:off x="1765737"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FC85D2-A4CB-4A76-B10C-40780D471105}"/>
              </a:ext>
            </a:extLst>
          </p:cNvPr>
          <p:cNvCxnSpPr>
            <a:cxnSpLocks/>
          </p:cNvCxnSpPr>
          <p:nvPr/>
        </p:nvCxnSpPr>
        <p:spPr>
          <a:xfrm flipV="1">
            <a:off x="2444706"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E34B18-B074-4AF6-A95E-640FA0B513A5}"/>
              </a:ext>
            </a:extLst>
          </p:cNvPr>
          <p:cNvCxnSpPr>
            <a:cxnSpLocks/>
          </p:cNvCxnSpPr>
          <p:nvPr/>
        </p:nvCxnSpPr>
        <p:spPr>
          <a:xfrm flipV="1">
            <a:off x="2851455"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0C11C-DE92-4BFA-B9CD-FD25D7BEFA79}"/>
              </a:ext>
            </a:extLst>
          </p:cNvPr>
          <p:cNvCxnSpPr>
            <a:cxnSpLocks/>
          </p:cNvCxnSpPr>
          <p:nvPr/>
        </p:nvCxnSpPr>
        <p:spPr>
          <a:xfrm flipV="1">
            <a:off x="3505199" y="475172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C90143B-0423-417F-A44B-E8A05BEF7574}"/>
              </a:ext>
            </a:extLst>
          </p:cNvPr>
          <p:cNvCxnSpPr>
            <a:cxnSpLocks/>
          </p:cNvCxnSpPr>
          <p:nvPr/>
        </p:nvCxnSpPr>
        <p:spPr>
          <a:xfrm flipV="1">
            <a:off x="3911948" y="396345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342177D-59DD-448E-8083-D61DEDEA19FA}"/>
              </a:ext>
            </a:extLst>
          </p:cNvPr>
          <p:cNvCxnSpPr>
            <a:cxnSpLocks/>
          </p:cNvCxnSpPr>
          <p:nvPr/>
        </p:nvCxnSpPr>
        <p:spPr>
          <a:xfrm flipV="1">
            <a:off x="4811634" y="477379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3F36090-B078-4E82-A650-909575D468F4}"/>
              </a:ext>
            </a:extLst>
          </p:cNvPr>
          <p:cNvCxnSpPr>
            <a:cxnSpLocks/>
          </p:cNvCxnSpPr>
          <p:nvPr/>
        </p:nvCxnSpPr>
        <p:spPr>
          <a:xfrm flipV="1">
            <a:off x="5218383" y="398552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3EEC9ED-215E-43D2-A857-CD53504E7D93}"/>
              </a:ext>
            </a:extLst>
          </p:cNvPr>
          <p:cNvCxnSpPr>
            <a:cxnSpLocks/>
          </p:cNvCxnSpPr>
          <p:nvPr/>
        </p:nvCxnSpPr>
        <p:spPr>
          <a:xfrm flipV="1">
            <a:off x="5878433" y="4745423"/>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0BCF49-1551-4A49-95B3-3C26AB3BB809}"/>
              </a:ext>
            </a:extLst>
          </p:cNvPr>
          <p:cNvCxnSpPr>
            <a:cxnSpLocks/>
          </p:cNvCxnSpPr>
          <p:nvPr/>
        </p:nvCxnSpPr>
        <p:spPr>
          <a:xfrm flipV="1">
            <a:off x="6285182" y="3957147"/>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85FCA7-C4D3-4FF8-9551-126284A188F4}"/>
              </a:ext>
            </a:extLst>
          </p:cNvPr>
          <p:cNvCxnSpPr>
            <a:cxnSpLocks/>
          </p:cNvCxnSpPr>
          <p:nvPr/>
        </p:nvCxnSpPr>
        <p:spPr>
          <a:xfrm flipV="1">
            <a:off x="6938926" y="4763552"/>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34C100-3E27-4160-8B79-01511F16B525}"/>
              </a:ext>
            </a:extLst>
          </p:cNvPr>
          <p:cNvCxnSpPr>
            <a:cxnSpLocks/>
          </p:cNvCxnSpPr>
          <p:nvPr/>
        </p:nvCxnSpPr>
        <p:spPr>
          <a:xfrm flipV="1">
            <a:off x="7345675" y="3975276"/>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F8D7FCD-A32D-4B46-BF46-624284799923}"/>
              </a:ext>
            </a:extLst>
          </p:cNvPr>
          <p:cNvCxnSpPr>
            <a:cxnSpLocks/>
          </p:cNvCxnSpPr>
          <p:nvPr/>
        </p:nvCxnSpPr>
        <p:spPr>
          <a:xfrm flipV="1">
            <a:off x="8289505"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7E8C45-B3E3-4304-81B9-8C6E3485306C}"/>
              </a:ext>
            </a:extLst>
          </p:cNvPr>
          <p:cNvCxnSpPr>
            <a:cxnSpLocks/>
          </p:cNvCxnSpPr>
          <p:nvPr/>
        </p:nvCxnSpPr>
        <p:spPr>
          <a:xfrm flipV="1">
            <a:off x="8696254"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72087D8-4817-4D5F-81D5-58325BBBE1D6}"/>
              </a:ext>
            </a:extLst>
          </p:cNvPr>
          <p:cNvCxnSpPr>
            <a:cxnSpLocks/>
          </p:cNvCxnSpPr>
          <p:nvPr/>
        </p:nvCxnSpPr>
        <p:spPr>
          <a:xfrm flipV="1">
            <a:off x="9349999"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7FCC5A-036A-4AE5-98A3-377518929ED1}"/>
              </a:ext>
            </a:extLst>
          </p:cNvPr>
          <p:cNvCxnSpPr>
            <a:cxnSpLocks/>
          </p:cNvCxnSpPr>
          <p:nvPr/>
        </p:nvCxnSpPr>
        <p:spPr>
          <a:xfrm flipV="1">
            <a:off x="9756748"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742AA8F-B082-4969-B36B-ACCC1133B18A}"/>
              </a:ext>
            </a:extLst>
          </p:cNvPr>
          <p:cNvCxnSpPr>
            <a:cxnSpLocks/>
          </p:cNvCxnSpPr>
          <p:nvPr/>
        </p:nvCxnSpPr>
        <p:spPr>
          <a:xfrm flipV="1">
            <a:off x="10397880"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97D614D-5C8D-4C6A-B7BD-2B164E7B04AA}"/>
              </a:ext>
            </a:extLst>
          </p:cNvPr>
          <p:cNvCxnSpPr>
            <a:cxnSpLocks/>
          </p:cNvCxnSpPr>
          <p:nvPr/>
        </p:nvCxnSpPr>
        <p:spPr>
          <a:xfrm flipV="1">
            <a:off x="10804629"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BFAD835C-D93E-45CC-8000-76D69159C86D}"/>
              </a:ext>
            </a:extLst>
          </p:cNvPr>
          <p:cNvSpPr/>
          <p:nvPr/>
        </p:nvSpPr>
        <p:spPr>
          <a:xfrm>
            <a:off x="483469" y="2684081"/>
            <a:ext cx="11023250" cy="380738"/>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14241">
                    <a:lumMod val="75000"/>
                  </a:srgbClr>
                </a:solidFill>
                <a:effectLst/>
                <a:uLnTx/>
                <a:uFillTx/>
                <a:latin typeface="Segoe UI"/>
                <a:ea typeface="+mn-ea"/>
                <a:cs typeface="+mn-cs"/>
              </a:rPr>
              <a:t>Azure Service Fabric (SF) – Leader election (who owns what?), leader lookup, process placement and activation</a:t>
            </a:r>
          </a:p>
        </p:txBody>
      </p:sp>
      <p:sp>
        <p:nvSpPr>
          <p:cNvPr id="66" name="Rectangle: Rounded Corners 65">
            <a:extLst>
              <a:ext uri="{FF2B5EF4-FFF2-40B4-BE49-F238E27FC236}">
                <a16:creationId xmlns:a16="http://schemas.microsoft.com/office/drawing/2014/main" id="{D067D5E2-6D34-43D8-A369-B3289735759B}"/>
              </a:ext>
            </a:extLst>
          </p:cNvPr>
          <p:cNvSpPr/>
          <p:nvPr/>
        </p:nvSpPr>
        <p:spPr>
          <a:xfrm>
            <a:off x="581221" y="3371457"/>
            <a:ext cx="10763645" cy="1274642"/>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7" name="Oval 66">
            <a:extLst>
              <a:ext uri="{FF2B5EF4-FFF2-40B4-BE49-F238E27FC236}">
                <a16:creationId xmlns:a16="http://schemas.microsoft.com/office/drawing/2014/main" id="{A9982CE2-E8D7-4D1B-959C-EADD8A6668BB}"/>
              </a:ext>
            </a:extLst>
          </p:cNvPr>
          <p:cNvSpPr/>
          <p:nvPr/>
        </p:nvSpPr>
        <p:spPr>
          <a:xfrm>
            <a:off x="1481958"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8" name="Oval 67">
            <a:extLst>
              <a:ext uri="{FF2B5EF4-FFF2-40B4-BE49-F238E27FC236}">
                <a16:creationId xmlns:a16="http://schemas.microsoft.com/office/drawing/2014/main" id="{28EA0FD1-9962-47FB-9A95-03A099AA7758}"/>
              </a:ext>
            </a:extLst>
          </p:cNvPr>
          <p:cNvSpPr/>
          <p:nvPr/>
        </p:nvSpPr>
        <p:spPr>
          <a:xfrm>
            <a:off x="2546132"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9" name="Oval 68">
            <a:extLst>
              <a:ext uri="{FF2B5EF4-FFF2-40B4-BE49-F238E27FC236}">
                <a16:creationId xmlns:a16="http://schemas.microsoft.com/office/drawing/2014/main" id="{E62E25D8-5D86-4C97-8A34-28C204D93FDE}"/>
              </a:ext>
            </a:extLst>
          </p:cNvPr>
          <p:cNvSpPr/>
          <p:nvPr/>
        </p:nvSpPr>
        <p:spPr>
          <a:xfrm>
            <a:off x="3610306"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0" name="Oval 69">
            <a:extLst>
              <a:ext uri="{FF2B5EF4-FFF2-40B4-BE49-F238E27FC236}">
                <a16:creationId xmlns:a16="http://schemas.microsoft.com/office/drawing/2014/main" id="{4885880A-5B7C-44D9-99AE-B73E6BC3FA67}"/>
              </a:ext>
            </a:extLst>
          </p:cNvPr>
          <p:cNvSpPr/>
          <p:nvPr/>
        </p:nvSpPr>
        <p:spPr>
          <a:xfrm>
            <a:off x="4910433"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1" name="Oval 70">
            <a:extLst>
              <a:ext uri="{FF2B5EF4-FFF2-40B4-BE49-F238E27FC236}">
                <a16:creationId xmlns:a16="http://schemas.microsoft.com/office/drawing/2014/main" id="{0A91FDEE-6E3F-450D-9451-EAE3187927D5}"/>
              </a:ext>
            </a:extLst>
          </p:cNvPr>
          <p:cNvSpPr/>
          <p:nvPr/>
        </p:nvSpPr>
        <p:spPr>
          <a:xfrm>
            <a:off x="5992997"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2" name="Oval 71">
            <a:extLst>
              <a:ext uri="{FF2B5EF4-FFF2-40B4-BE49-F238E27FC236}">
                <a16:creationId xmlns:a16="http://schemas.microsoft.com/office/drawing/2014/main" id="{A3567EAF-C9DF-4770-A96B-7AB8AAEAFBB1}"/>
              </a:ext>
            </a:extLst>
          </p:cNvPr>
          <p:cNvSpPr/>
          <p:nvPr/>
        </p:nvSpPr>
        <p:spPr>
          <a:xfrm>
            <a:off x="7075561"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3" name="Oval 72">
            <a:extLst>
              <a:ext uri="{FF2B5EF4-FFF2-40B4-BE49-F238E27FC236}">
                <a16:creationId xmlns:a16="http://schemas.microsoft.com/office/drawing/2014/main" id="{609207CE-4AA8-4D05-A75E-2C8D70D9E1ED}"/>
              </a:ext>
            </a:extLst>
          </p:cNvPr>
          <p:cNvSpPr/>
          <p:nvPr/>
        </p:nvSpPr>
        <p:spPr>
          <a:xfrm>
            <a:off x="8353090"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4" name="Oval 73">
            <a:extLst>
              <a:ext uri="{FF2B5EF4-FFF2-40B4-BE49-F238E27FC236}">
                <a16:creationId xmlns:a16="http://schemas.microsoft.com/office/drawing/2014/main" id="{2E18DBA7-157B-4A97-8928-E3716C5C4FF1}"/>
              </a:ext>
            </a:extLst>
          </p:cNvPr>
          <p:cNvSpPr/>
          <p:nvPr/>
        </p:nvSpPr>
        <p:spPr>
          <a:xfrm>
            <a:off x="9421991" y="3304455"/>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5" name="Oval 74">
            <a:extLst>
              <a:ext uri="{FF2B5EF4-FFF2-40B4-BE49-F238E27FC236}">
                <a16:creationId xmlns:a16="http://schemas.microsoft.com/office/drawing/2014/main" id="{974C0BAB-974F-4CC4-95E5-76E4AEE0A74F}"/>
              </a:ext>
            </a:extLst>
          </p:cNvPr>
          <p:cNvSpPr/>
          <p:nvPr/>
        </p:nvSpPr>
        <p:spPr>
          <a:xfrm>
            <a:off x="10534510" y="3304454"/>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6" name="Oval 75">
            <a:extLst>
              <a:ext uri="{FF2B5EF4-FFF2-40B4-BE49-F238E27FC236}">
                <a16:creationId xmlns:a16="http://schemas.microsoft.com/office/drawing/2014/main" id="{A44CEBF7-CD07-4AFD-A70A-39A8D99EE3FC}"/>
              </a:ext>
            </a:extLst>
          </p:cNvPr>
          <p:cNvSpPr/>
          <p:nvPr/>
        </p:nvSpPr>
        <p:spPr>
          <a:xfrm>
            <a:off x="10332704" y="457357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7" name="Oval 76">
            <a:extLst>
              <a:ext uri="{FF2B5EF4-FFF2-40B4-BE49-F238E27FC236}">
                <a16:creationId xmlns:a16="http://schemas.microsoft.com/office/drawing/2014/main" id="{18E9D7D4-E8D3-4A9B-9D14-099D6B8A1DD5}"/>
              </a:ext>
            </a:extLst>
          </p:cNvPr>
          <p:cNvSpPr/>
          <p:nvPr/>
        </p:nvSpPr>
        <p:spPr>
          <a:xfrm>
            <a:off x="9252257"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8" name="Oval 77">
            <a:extLst>
              <a:ext uri="{FF2B5EF4-FFF2-40B4-BE49-F238E27FC236}">
                <a16:creationId xmlns:a16="http://schemas.microsoft.com/office/drawing/2014/main" id="{F6E60D5F-6EAE-4E0C-9712-9E3A869855FF}"/>
              </a:ext>
            </a:extLst>
          </p:cNvPr>
          <p:cNvSpPr/>
          <p:nvPr/>
        </p:nvSpPr>
        <p:spPr>
          <a:xfrm>
            <a:off x="8197014" y="4569638"/>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9" name="Oval 78">
            <a:extLst>
              <a:ext uri="{FF2B5EF4-FFF2-40B4-BE49-F238E27FC236}">
                <a16:creationId xmlns:a16="http://schemas.microsoft.com/office/drawing/2014/main" id="{397EDC86-A587-4CA3-93FE-80ACCFF9358F}"/>
              </a:ext>
            </a:extLst>
          </p:cNvPr>
          <p:cNvSpPr/>
          <p:nvPr/>
        </p:nvSpPr>
        <p:spPr>
          <a:xfrm>
            <a:off x="6860093" y="455939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0" name="Oval 79">
            <a:extLst>
              <a:ext uri="{FF2B5EF4-FFF2-40B4-BE49-F238E27FC236}">
                <a16:creationId xmlns:a16="http://schemas.microsoft.com/office/drawing/2014/main" id="{1E7BAF77-C62E-4557-80AC-772759A14EA6}"/>
              </a:ext>
            </a:extLst>
          </p:cNvPr>
          <p:cNvSpPr/>
          <p:nvPr/>
        </p:nvSpPr>
        <p:spPr>
          <a:xfrm>
            <a:off x="5801182"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1" name="Oval 80">
            <a:extLst>
              <a:ext uri="{FF2B5EF4-FFF2-40B4-BE49-F238E27FC236}">
                <a16:creationId xmlns:a16="http://schemas.microsoft.com/office/drawing/2014/main" id="{46A5C1DE-13AA-4954-AFDB-786AB6F820F8}"/>
              </a:ext>
            </a:extLst>
          </p:cNvPr>
          <p:cNvSpPr/>
          <p:nvPr/>
        </p:nvSpPr>
        <p:spPr>
          <a:xfrm>
            <a:off x="4732271" y="4573576"/>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2" name="Oval 81">
            <a:extLst>
              <a:ext uri="{FF2B5EF4-FFF2-40B4-BE49-F238E27FC236}">
                <a16:creationId xmlns:a16="http://schemas.microsoft.com/office/drawing/2014/main" id="{E222ED99-345D-422E-A25B-CB70C2A244B6}"/>
              </a:ext>
            </a:extLst>
          </p:cNvPr>
          <p:cNvSpPr/>
          <p:nvPr/>
        </p:nvSpPr>
        <p:spPr>
          <a:xfrm>
            <a:off x="3410085" y="4559390"/>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3" name="Oval 82">
            <a:extLst>
              <a:ext uri="{FF2B5EF4-FFF2-40B4-BE49-F238E27FC236}">
                <a16:creationId xmlns:a16="http://schemas.microsoft.com/office/drawing/2014/main" id="{29FE17EF-CF69-4D64-84DB-AF20EA00580C}"/>
              </a:ext>
            </a:extLst>
          </p:cNvPr>
          <p:cNvSpPr/>
          <p:nvPr/>
        </p:nvSpPr>
        <p:spPr>
          <a:xfrm>
            <a:off x="2359573" y="455702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4" name="Oval 83">
            <a:extLst>
              <a:ext uri="{FF2B5EF4-FFF2-40B4-BE49-F238E27FC236}">
                <a16:creationId xmlns:a16="http://schemas.microsoft.com/office/drawing/2014/main" id="{584FC556-19B6-4179-B833-98FFA9ACA92F}"/>
              </a:ext>
            </a:extLst>
          </p:cNvPr>
          <p:cNvSpPr/>
          <p:nvPr/>
        </p:nvSpPr>
        <p:spPr>
          <a:xfrm>
            <a:off x="1271229" y="4557029"/>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cxnSp>
        <p:nvCxnSpPr>
          <p:cNvPr id="86" name="Straight Arrow Connector 85">
            <a:extLst>
              <a:ext uri="{FF2B5EF4-FFF2-40B4-BE49-F238E27FC236}">
                <a16:creationId xmlns:a16="http://schemas.microsoft.com/office/drawing/2014/main" id="{13655A3B-60A6-4EB6-A5C1-747D9903527F}"/>
              </a:ext>
            </a:extLst>
          </p:cNvPr>
          <p:cNvCxnSpPr>
            <a:cxnSpLocks/>
            <a:endCxn id="67" idx="0"/>
          </p:cNvCxnSpPr>
          <p:nvPr/>
        </p:nvCxnSpPr>
        <p:spPr>
          <a:xfrm>
            <a:off x="1568668"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A75D72D-0DEB-4502-97CD-7D82E150E942}"/>
              </a:ext>
            </a:extLst>
          </p:cNvPr>
          <p:cNvCxnSpPr>
            <a:cxnSpLocks/>
          </p:cNvCxnSpPr>
          <p:nvPr/>
        </p:nvCxnSpPr>
        <p:spPr>
          <a:xfrm>
            <a:off x="2632842"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2A0EE1-93B8-480D-8503-A8958B9D33B4}"/>
              </a:ext>
            </a:extLst>
          </p:cNvPr>
          <p:cNvCxnSpPr>
            <a:cxnSpLocks/>
          </p:cNvCxnSpPr>
          <p:nvPr/>
        </p:nvCxnSpPr>
        <p:spPr>
          <a:xfrm>
            <a:off x="3697016"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1EAA9FB-28D4-426D-ABCC-FF3AC32071C0}"/>
              </a:ext>
            </a:extLst>
          </p:cNvPr>
          <p:cNvCxnSpPr>
            <a:cxnSpLocks/>
          </p:cNvCxnSpPr>
          <p:nvPr/>
        </p:nvCxnSpPr>
        <p:spPr>
          <a:xfrm>
            <a:off x="5007659"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68D76-72C3-49A3-A2AC-3142B4807E6A}"/>
              </a:ext>
            </a:extLst>
          </p:cNvPr>
          <p:cNvCxnSpPr>
            <a:cxnSpLocks/>
          </p:cNvCxnSpPr>
          <p:nvPr/>
        </p:nvCxnSpPr>
        <p:spPr>
          <a:xfrm>
            <a:off x="6072884"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1A6EA5F-1074-4899-9B1D-9BF3FE132FCC}"/>
              </a:ext>
            </a:extLst>
          </p:cNvPr>
          <p:cNvCxnSpPr>
            <a:cxnSpLocks/>
          </p:cNvCxnSpPr>
          <p:nvPr/>
        </p:nvCxnSpPr>
        <p:spPr>
          <a:xfrm>
            <a:off x="7162271" y="3038805"/>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BBE82AD-DD28-4A79-8FE9-A62D4AD47DF8}"/>
              </a:ext>
            </a:extLst>
          </p:cNvPr>
          <p:cNvCxnSpPr>
            <a:cxnSpLocks/>
          </p:cNvCxnSpPr>
          <p:nvPr/>
        </p:nvCxnSpPr>
        <p:spPr>
          <a:xfrm>
            <a:off x="8439800" y="3038804"/>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350ACA0-C315-43CD-9861-20BF3F39B432}"/>
              </a:ext>
            </a:extLst>
          </p:cNvPr>
          <p:cNvCxnSpPr>
            <a:cxnSpLocks/>
          </p:cNvCxnSpPr>
          <p:nvPr/>
        </p:nvCxnSpPr>
        <p:spPr>
          <a:xfrm>
            <a:off x="9508701" y="3032102"/>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D84048D-E57A-45BC-9E85-6A7373204281}"/>
              </a:ext>
            </a:extLst>
          </p:cNvPr>
          <p:cNvCxnSpPr>
            <a:cxnSpLocks/>
          </p:cNvCxnSpPr>
          <p:nvPr/>
        </p:nvCxnSpPr>
        <p:spPr>
          <a:xfrm>
            <a:off x="10621220" y="3032101"/>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B8CD8111-BF63-4C55-9F46-A85DC65E438E}"/>
              </a:ext>
            </a:extLst>
          </p:cNvPr>
          <p:cNvSpPr/>
          <p:nvPr/>
        </p:nvSpPr>
        <p:spPr>
          <a:xfrm>
            <a:off x="116502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82D2DB30-C577-4358-A7C6-67CED8BBBB76}"/>
              </a:ext>
            </a:extLst>
          </p:cNvPr>
          <p:cNvSpPr/>
          <p:nvPr/>
        </p:nvSpPr>
        <p:spPr>
          <a:xfrm>
            <a:off x="192177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CF8DF757-64BC-4A56-AF26-4A006D6916FF}"/>
              </a:ext>
            </a:extLst>
          </p:cNvPr>
          <p:cNvSpPr/>
          <p:nvPr/>
        </p:nvSpPr>
        <p:spPr>
          <a:xfrm>
            <a:off x="267852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F4B95558-7A43-48B4-89A3-B553E919B332}"/>
              </a:ext>
            </a:extLst>
          </p:cNvPr>
          <p:cNvSpPr/>
          <p:nvPr/>
        </p:nvSpPr>
        <p:spPr>
          <a:xfrm>
            <a:off x="343527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F3157847-808C-43A2-AA8B-BEE3B4AEA7C5}"/>
              </a:ext>
            </a:extLst>
          </p:cNvPr>
          <p:cNvSpPr/>
          <p:nvPr/>
        </p:nvSpPr>
        <p:spPr>
          <a:xfrm>
            <a:off x="419201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49577C54-1F86-47AA-A546-5AFE55EA1B35}"/>
              </a:ext>
            </a:extLst>
          </p:cNvPr>
          <p:cNvSpPr/>
          <p:nvPr/>
        </p:nvSpPr>
        <p:spPr>
          <a:xfrm>
            <a:off x="494876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C6CCEF9A-414B-4250-B1B6-1331D0534FE3}"/>
              </a:ext>
            </a:extLst>
          </p:cNvPr>
          <p:cNvSpPr/>
          <p:nvPr/>
        </p:nvSpPr>
        <p:spPr>
          <a:xfrm>
            <a:off x="570551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019217AA-CEC2-4574-9F16-3406CC3C979F}"/>
              </a:ext>
            </a:extLst>
          </p:cNvPr>
          <p:cNvSpPr/>
          <p:nvPr/>
        </p:nvSpPr>
        <p:spPr>
          <a:xfrm>
            <a:off x="646226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0E689035-D146-4E07-8E62-372A00AA756A}"/>
              </a:ext>
            </a:extLst>
          </p:cNvPr>
          <p:cNvSpPr/>
          <p:nvPr/>
        </p:nvSpPr>
        <p:spPr>
          <a:xfrm>
            <a:off x="721901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80731FF8-7354-46EB-8EBD-A10AF2DC16B7}"/>
              </a:ext>
            </a:extLst>
          </p:cNvPr>
          <p:cNvSpPr/>
          <p:nvPr/>
        </p:nvSpPr>
        <p:spPr>
          <a:xfrm>
            <a:off x="797575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F4790BEE-0E27-4E82-A545-59D8B575CE2C}"/>
              </a:ext>
            </a:extLst>
          </p:cNvPr>
          <p:cNvSpPr/>
          <p:nvPr/>
        </p:nvSpPr>
        <p:spPr>
          <a:xfrm>
            <a:off x="873250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E78ABFDD-514A-451E-A586-6FE9B46BC514}"/>
              </a:ext>
            </a:extLst>
          </p:cNvPr>
          <p:cNvSpPr/>
          <p:nvPr/>
        </p:nvSpPr>
        <p:spPr>
          <a:xfrm>
            <a:off x="948925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5115AEE6-CA3D-4ED6-804D-9F70AB01BBE5}"/>
              </a:ext>
            </a:extLst>
          </p:cNvPr>
          <p:cNvSpPr/>
          <p:nvPr/>
        </p:nvSpPr>
        <p:spPr>
          <a:xfrm>
            <a:off x="1024600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285648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FAB2-1821-4696-B9F1-AFDB7C5809A6}"/>
              </a:ext>
            </a:extLst>
          </p:cNvPr>
          <p:cNvSpPr>
            <a:spLocks noGrp="1"/>
          </p:cNvSpPr>
          <p:nvPr>
            <p:ph type="title"/>
          </p:nvPr>
        </p:nvSpPr>
        <p:spPr/>
        <p:txBody>
          <a:bodyPr>
            <a:normAutofit fontScale="90000"/>
          </a:bodyPr>
          <a:lstStyle/>
          <a:p>
            <a:r>
              <a:rPr lang="en-US"/>
              <a:t>Backend and Gateway Clusters</a:t>
            </a:r>
          </a:p>
        </p:txBody>
      </p:sp>
      <p:sp>
        <p:nvSpPr>
          <p:cNvPr id="3" name="Subtitle 2">
            <a:extLst>
              <a:ext uri="{FF2B5EF4-FFF2-40B4-BE49-F238E27FC236}">
                <a16:creationId xmlns:a16="http://schemas.microsoft.com/office/drawing/2014/main" id="{D451F142-CBAB-453F-A2FF-DCF264472B4C}"/>
              </a:ext>
            </a:extLst>
          </p:cNvPr>
          <p:cNvSpPr>
            <a:spLocks noGrp="1"/>
          </p:cNvSpPr>
          <p:nvPr>
            <p:ph type="subTitle" idx="27"/>
          </p:nvPr>
        </p:nvSpPr>
        <p:spPr/>
        <p:txBody>
          <a:bodyPr/>
          <a:lstStyle/>
          <a:p>
            <a:r>
              <a:rPr lang="en-US"/>
              <a:t>Principles</a:t>
            </a:r>
          </a:p>
        </p:txBody>
      </p:sp>
      <p:sp>
        <p:nvSpPr>
          <p:cNvPr id="4" name="Content Placeholder 3">
            <a:extLst>
              <a:ext uri="{FF2B5EF4-FFF2-40B4-BE49-F238E27FC236}">
                <a16:creationId xmlns:a16="http://schemas.microsoft.com/office/drawing/2014/main" id="{5068ADC6-1667-460B-99BC-E110FD6406E2}"/>
              </a:ext>
            </a:extLst>
          </p:cNvPr>
          <p:cNvSpPr>
            <a:spLocks noGrp="1"/>
          </p:cNvSpPr>
          <p:nvPr>
            <p:ph idx="1"/>
          </p:nvPr>
        </p:nvSpPr>
        <p:spPr>
          <a:xfrm>
            <a:off x="457201" y="2125192"/>
            <a:ext cx="5331898" cy="4255755"/>
          </a:xfrm>
        </p:spPr>
        <p:txBody>
          <a:bodyPr/>
          <a:lstStyle/>
          <a:p>
            <a:r>
              <a:rPr lang="en-US" sz="2400"/>
              <a:t>Everything is automated. There's no manual intervention in placement of VMs or processes or workloads.</a:t>
            </a:r>
          </a:p>
          <a:p>
            <a:endParaRPr lang="en-US" sz="2400"/>
          </a:p>
          <a:p>
            <a:r>
              <a:rPr lang="en-US" sz="2400"/>
              <a:t>Each cluster has a well-known number of virtual machines. We don't use auto-scaling with VMs. We may (rarely) choose to initiate scale up/down to a different level. </a:t>
            </a:r>
          </a:p>
        </p:txBody>
      </p:sp>
      <p:sp>
        <p:nvSpPr>
          <p:cNvPr id="6" name="Content Placeholder 5">
            <a:extLst>
              <a:ext uri="{FF2B5EF4-FFF2-40B4-BE49-F238E27FC236}">
                <a16:creationId xmlns:a16="http://schemas.microsoft.com/office/drawing/2014/main" id="{D3A459AD-B347-42D7-8F96-8B79F12AD0C3}"/>
              </a:ext>
            </a:extLst>
          </p:cNvPr>
          <p:cNvSpPr>
            <a:spLocks noGrp="1"/>
          </p:cNvSpPr>
          <p:nvPr>
            <p:ph idx="26"/>
          </p:nvPr>
        </p:nvSpPr>
        <p:spPr>
          <a:xfrm>
            <a:off x="6402901" y="2125192"/>
            <a:ext cx="5331898" cy="4255755"/>
          </a:xfrm>
        </p:spPr>
        <p:txBody>
          <a:bodyPr/>
          <a:lstStyle/>
          <a:p>
            <a:r>
              <a:rPr lang="en-US" sz="2400"/>
              <a:t>Process placement and servicing/upgrade cycles are controlled by Azure Service Fabric. </a:t>
            </a:r>
          </a:p>
          <a:p>
            <a:endParaRPr lang="en-US" sz="2400"/>
          </a:p>
          <a:p>
            <a:r>
              <a:rPr lang="en-US" sz="2400"/>
              <a:t>Allocation of namespaces to clusters are based on well-established heuristics (Standard) or deterministic capacity limits (Premium). Customer-defined allocation in Dedicated.</a:t>
            </a:r>
          </a:p>
        </p:txBody>
      </p:sp>
    </p:spTree>
    <p:extLst>
      <p:ext uri="{BB962C8B-B14F-4D97-AF65-F5344CB8AC3E}">
        <p14:creationId xmlns:p14="http://schemas.microsoft.com/office/powerpoint/2010/main" val="102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56A1-1791-4C1A-977E-DE9D64228753}"/>
              </a:ext>
            </a:extLst>
          </p:cNvPr>
          <p:cNvSpPr>
            <a:spLocks noGrp="1"/>
          </p:cNvSpPr>
          <p:nvPr>
            <p:ph type="title"/>
          </p:nvPr>
        </p:nvSpPr>
        <p:spPr/>
        <p:txBody>
          <a:bodyPr>
            <a:normAutofit fontScale="90000"/>
          </a:bodyPr>
          <a:lstStyle/>
          <a:p>
            <a:r>
              <a:rPr lang="de-DE"/>
              <a:t>Agenda</a:t>
            </a:r>
            <a:endParaRPr lang="en-US"/>
          </a:p>
        </p:txBody>
      </p:sp>
      <p:sp>
        <p:nvSpPr>
          <p:cNvPr id="3" name="Content Placeholder 2">
            <a:extLst>
              <a:ext uri="{FF2B5EF4-FFF2-40B4-BE49-F238E27FC236}">
                <a16:creationId xmlns:a16="http://schemas.microsoft.com/office/drawing/2014/main" id="{8F547151-890E-4243-9909-36CE30115AF3}"/>
              </a:ext>
            </a:extLst>
          </p:cNvPr>
          <p:cNvSpPr>
            <a:spLocks noGrp="1"/>
          </p:cNvSpPr>
          <p:nvPr>
            <p:ph idx="1"/>
          </p:nvPr>
        </p:nvSpPr>
        <p:spPr/>
        <p:txBody>
          <a:bodyPr>
            <a:normAutofit fontScale="92500" lnSpcReduction="20000"/>
          </a:bodyPr>
          <a:lstStyle/>
          <a:p>
            <a:r>
              <a:rPr lang="en-US" dirty="0"/>
              <a:t>A </a:t>
            </a:r>
            <a:r>
              <a:rPr lang="en-US" i="1" dirty="0"/>
              <a:t>very</a:t>
            </a:r>
            <a:r>
              <a:rPr lang="en-US" dirty="0"/>
              <a:t> brief overview: “What is Azure Event Hubs?”</a:t>
            </a:r>
          </a:p>
          <a:p>
            <a:r>
              <a:rPr lang="en-US" dirty="0"/>
              <a:t>The Event Hubs Deep Dive</a:t>
            </a:r>
          </a:p>
          <a:p>
            <a:pPr lvl="1"/>
            <a:r>
              <a:rPr lang="en-US" dirty="0"/>
              <a:t>Clusters and Namespaces</a:t>
            </a:r>
          </a:p>
          <a:p>
            <a:pPr lvl="1"/>
            <a:r>
              <a:rPr lang="en-US" dirty="0"/>
              <a:t>Networking Capabilities</a:t>
            </a:r>
          </a:p>
          <a:p>
            <a:pPr lvl="1"/>
            <a:r>
              <a:rPr lang="en-US" dirty="0"/>
              <a:t>Authorization Models</a:t>
            </a:r>
          </a:p>
          <a:p>
            <a:pPr lvl="1"/>
            <a:r>
              <a:rPr lang="en-US" dirty="0"/>
              <a:t>Partitions and Log Storage </a:t>
            </a:r>
          </a:p>
          <a:p>
            <a:pPr lvl="1"/>
            <a:r>
              <a:rPr lang="en-US" dirty="0"/>
              <a:t>Message Broker Compute Model</a:t>
            </a:r>
          </a:p>
          <a:p>
            <a:pPr lvl="1"/>
            <a:r>
              <a:rPr lang="en-US" dirty="0"/>
              <a:t>Federation and Replication</a:t>
            </a:r>
          </a:p>
          <a:p>
            <a:pPr lvl="1"/>
            <a:r>
              <a:rPr lang="en-US" dirty="0"/>
              <a:t>Throughput and Latency</a:t>
            </a:r>
          </a:p>
          <a:p>
            <a:pPr lvl="1"/>
            <a:r>
              <a:rPr lang="en-US" dirty="0"/>
              <a:t>Observed Availability and Reliability</a:t>
            </a:r>
          </a:p>
          <a:p>
            <a:r>
              <a:rPr lang="en-US" dirty="0"/>
              <a:t>Q&amp;A</a:t>
            </a:r>
          </a:p>
        </p:txBody>
      </p:sp>
    </p:spTree>
    <p:extLst>
      <p:ext uri="{BB962C8B-B14F-4D97-AF65-F5344CB8AC3E}">
        <p14:creationId xmlns:p14="http://schemas.microsoft.com/office/powerpoint/2010/main" val="270206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Gateway and Backend</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3955" y="470044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E79714-15D1-44E0-9CCB-D15A2935406F}"/>
              </a:ext>
            </a:extLst>
          </p:cNvPr>
          <p:cNvCxnSpPr>
            <a:cxnSpLocks/>
            <a:endCxn id="172" idx="0"/>
          </p:cNvCxnSpPr>
          <p:nvPr/>
        </p:nvCxnSpPr>
        <p:spPr>
          <a:xfrm>
            <a:off x="2373769" y="3699085"/>
            <a:ext cx="604252" cy="104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1910788" y="369908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07117" y="1698219"/>
            <a:ext cx="1937581"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8517" cy="667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C4BB1496-80A8-4D80-94CA-7D35B654DA8E}"/>
              </a:ext>
            </a:extLst>
          </p:cNvPr>
          <p:cNvSpPr/>
          <p:nvPr/>
        </p:nvSpPr>
        <p:spPr>
          <a:xfrm>
            <a:off x="2167632"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a:t>
            </a:r>
          </a:p>
        </p:txBody>
      </p:sp>
      <p:sp>
        <p:nvSpPr>
          <p:cNvPr id="23" name="Rectangle: Rounded Corners 22">
            <a:extLst>
              <a:ext uri="{FF2B5EF4-FFF2-40B4-BE49-F238E27FC236}">
                <a16:creationId xmlns:a16="http://schemas.microsoft.com/office/drawing/2014/main" id="{ACEEE28C-30DB-409A-9C50-04ECE95DE48F}"/>
              </a:ext>
            </a:extLst>
          </p:cNvPr>
          <p:cNvSpPr/>
          <p:nvPr/>
        </p:nvSpPr>
        <p:spPr>
          <a:xfrm>
            <a:off x="2832041"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VM3</a:t>
            </a:r>
          </a:p>
        </p:txBody>
      </p:sp>
      <p:sp>
        <p:nvSpPr>
          <p:cNvPr id="25" name="Rectangle: Rounded Corners 24">
            <a:extLst>
              <a:ext uri="{FF2B5EF4-FFF2-40B4-BE49-F238E27FC236}">
                <a16:creationId xmlns:a16="http://schemas.microsoft.com/office/drawing/2014/main" id="{2A63ADB6-C160-447D-A7D1-E82206577127}"/>
              </a:ext>
            </a:extLst>
          </p:cNvPr>
          <p:cNvSpPr/>
          <p:nvPr/>
        </p:nvSpPr>
        <p:spPr>
          <a:xfrm>
            <a:off x="34964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VM5</a:t>
            </a:r>
          </a:p>
        </p:txBody>
      </p:sp>
      <p:sp>
        <p:nvSpPr>
          <p:cNvPr id="28" name="Rectangle: Rounded Corners 27">
            <a:extLst>
              <a:ext uri="{FF2B5EF4-FFF2-40B4-BE49-F238E27FC236}">
                <a16:creationId xmlns:a16="http://schemas.microsoft.com/office/drawing/2014/main" id="{72B64818-7E9C-4C30-94E7-E6E836CA4013}"/>
              </a:ext>
            </a:extLst>
          </p:cNvPr>
          <p:cNvSpPr/>
          <p:nvPr/>
        </p:nvSpPr>
        <p:spPr>
          <a:xfrm>
            <a:off x="43038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VM7</a:t>
            </a:r>
          </a:p>
        </p:txBody>
      </p:sp>
      <p:sp>
        <p:nvSpPr>
          <p:cNvPr id="29" name="Rectangle: Rounded Corners 28">
            <a:extLst>
              <a:ext uri="{FF2B5EF4-FFF2-40B4-BE49-F238E27FC236}">
                <a16:creationId xmlns:a16="http://schemas.microsoft.com/office/drawing/2014/main" id="{056DBFB5-3277-433A-84F7-12DCBBB34B2D}"/>
              </a:ext>
            </a:extLst>
          </p:cNvPr>
          <p:cNvSpPr/>
          <p:nvPr/>
        </p:nvSpPr>
        <p:spPr>
          <a:xfrm>
            <a:off x="496825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VM9</a:t>
            </a:r>
          </a:p>
        </p:txBody>
      </p:sp>
      <p:sp>
        <p:nvSpPr>
          <p:cNvPr id="30" name="Rectangle: Rounded Corners 29">
            <a:extLst>
              <a:ext uri="{FF2B5EF4-FFF2-40B4-BE49-F238E27FC236}">
                <a16:creationId xmlns:a16="http://schemas.microsoft.com/office/drawing/2014/main" id="{E7430695-B9C8-4BA7-8CFB-0ADCDAC91BF5}"/>
              </a:ext>
            </a:extLst>
          </p:cNvPr>
          <p:cNvSpPr/>
          <p:nvPr/>
        </p:nvSpPr>
        <p:spPr>
          <a:xfrm>
            <a:off x="563266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VM11</a:t>
            </a:r>
          </a:p>
        </p:txBody>
      </p:sp>
      <p:sp>
        <p:nvSpPr>
          <p:cNvPr id="33" name="Rectangle: Rounded Corners 32">
            <a:extLst>
              <a:ext uri="{FF2B5EF4-FFF2-40B4-BE49-F238E27FC236}">
                <a16:creationId xmlns:a16="http://schemas.microsoft.com/office/drawing/2014/main" id="{A5A2E4DE-71A3-4DB4-8A75-E088F20978FA}"/>
              </a:ext>
            </a:extLst>
          </p:cNvPr>
          <p:cNvSpPr/>
          <p:nvPr/>
        </p:nvSpPr>
        <p:spPr>
          <a:xfrm>
            <a:off x="6454075"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VM13</a:t>
            </a:r>
          </a:p>
        </p:txBody>
      </p:sp>
      <p:sp>
        <p:nvSpPr>
          <p:cNvPr id="61" name="Rectangle: Rounded Corners 60">
            <a:extLst>
              <a:ext uri="{FF2B5EF4-FFF2-40B4-BE49-F238E27FC236}">
                <a16:creationId xmlns:a16="http://schemas.microsoft.com/office/drawing/2014/main" id="{0B813FD4-6417-443B-BBC1-7FFB0E5F1D05}"/>
              </a:ext>
            </a:extLst>
          </p:cNvPr>
          <p:cNvSpPr/>
          <p:nvPr/>
        </p:nvSpPr>
        <p:spPr>
          <a:xfrm>
            <a:off x="711848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VM15</a:t>
            </a:r>
          </a:p>
        </p:txBody>
      </p:sp>
      <p:sp>
        <p:nvSpPr>
          <p:cNvPr id="63" name="Rectangle: Rounded Corners 62">
            <a:extLst>
              <a:ext uri="{FF2B5EF4-FFF2-40B4-BE49-F238E27FC236}">
                <a16:creationId xmlns:a16="http://schemas.microsoft.com/office/drawing/2014/main" id="{AE65CDDE-C97F-4D51-A776-01F777AE1F80}"/>
              </a:ext>
            </a:extLst>
          </p:cNvPr>
          <p:cNvSpPr/>
          <p:nvPr/>
        </p:nvSpPr>
        <p:spPr>
          <a:xfrm>
            <a:off x="778289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VM17</a:t>
            </a:r>
          </a:p>
        </p:txBody>
      </p:sp>
      <p:sp>
        <p:nvSpPr>
          <p:cNvPr id="65" name="Rectangle: Rounded Corners 64">
            <a:extLst>
              <a:ext uri="{FF2B5EF4-FFF2-40B4-BE49-F238E27FC236}">
                <a16:creationId xmlns:a16="http://schemas.microsoft.com/office/drawing/2014/main" id="{16F88F9F-8716-4763-82F9-9E819AC37755}"/>
              </a:ext>
            </a:extLst>
          </p:cNvPr>
          <p:cNvSpPr/>
          <p:nvPr/>
        </p:nvSpPr>
        <p:spPr>
          <a:xfrm>
            <a:off x="1732106" y="3013285"/>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Stateless Gateway Processes</a:t>
            </a:r>
          </a:p>
        </p:txBody>
      </p:sp>
      <p:sp>
        <p:nvSpPr>
          <p:cNvPr id="67" name="Oval 66">
            <a:extLst>
              <a:ext uri="{FF2B5EF4-FFF2-40B4-BE49-F238E27FC236}">
                <a16:creationId xmlns:a16="http://schemas.microsoft.com/office/drawing/2014/main" id="{04E47E59-9927-44E7-8C22-00A610E9E220}"/>
              </a:ext>
            </a:extLst>
          </p:cNvPr>
          <p:cNvSpPr/>
          <p:nvPr/>
        </p:nvSpPr>
        <p:spPr>
          <a:xfrm>
            <a:off x="2350926"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69" name="Oval 68">
            <a:extLst>
              <a:ext uri="{FF2B5EF4-FFF2-40B4-BE49-F238E27FC236}">
                <a16:creationId xmlns:a16="http://schemas.microsoft.com/office/drawing/2014/main" id="{FB690DAB-3206-4D68-99BF-3FD6482C446F}"/>
              </a:ext>
            </a:extLst>
          </p:cNvPr>
          <p:cNvSpPr/>
          <p:nvPr/>
        </p:nvSpPr>
        <p:spPr>
          <a:xfrm>
            <a:off x="3010455"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C2B2AC3B-B9F0-443D-AA6E-409F201B3B2A}"/>
              </a:ext>
            </a:extLst>
          </p:cNvPr>
          <p:cNvSpPr/>
          <p:nvPr/>
        </p:nvSpPr>
        <p:spPr>
          <a:xfrm>
            <a:off x="366998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F9A1873F-1403-48B0-979C-B14A87802A2D}"/>
              </a:ext>
            </a:extLst>
          </p:cNvPr>
          <p:cNvSpPr/>
          <p:nvPr/>
        </p:nvSpPr>
        <p:spPr>
          <a:xfrm>
            <a:off x="4475747"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5" name="Oval 74">
            <a:extLst>
              <a:ext uri="{FF2B5EF4-FFF2-40B4-BE49-F238E27FC236}">
                <a16:creationId xmlns:a16="http://schemas.microsoft.com/office/drawing/2014/main" id="{A4DC9762-707C-495E-8768-80E266111021}"/>
              </a:ext>
            </a:extLst>
          </p:cNvPr>
          <p:cNvSpPr/>
          <p:nvPr/>
        </p:nvSpPr>
        <p:spPr>
          <a:xfrm>
            <a:off x="514667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7" name="Oval 76">
            <a:extLst>
              <a:ext uri="{FF2B5EF4-FFF2-40B4-BE49-F238E27FC236}">
                <a16:creationId xmlns:a16="http://schemas.microsoft.com/office/drawing/2014/main" id="{56CE7320-59A8-4EA7-BEED-E2F8A3786B79}"/>
              </a:ext>
            </a:extLst>
          </p:cNvPr>
          <p:cNvSpPr/>
          <p:nvPr/>
        </p:nvSpPr>
        <p:spPr>
          <a:xfrm>
            <a:off x="5817600"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78">
            <a:extLst>
              <a:ext uri="{FF2B5EF4-FFF2-40B4-BE49-F238E27FC236}">
                <a16:creationId xmlns:a16="http://schemas.microsoft.com/office/drawing/2014/main" id="{D491DA5B-7084-4C5E-BF26-BCE6C05D1471}"/>
              </a:ext>
            </a:extLst>
          </p:cNvPr>
          <p:cNvSpPr/>
          <p:nvPr/>
        </p:nvSpPr>
        <p:spPr>
          <a:xfrm>
            <a:off x="6609358"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1C363EE3-39C6-4CD8-A59F-7CB8CC83EFE7}"/>
              </a:ext>
            </a:extLst>
          </p:cNvPr>
          <p:cNvSpPr/>
          <p:nvPr/>
        </p:nvSpPr>
        <p:spPr>
          <a:xfrm>
            <a:off x="7271816"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a:extLst>
              <a:ext uri="{FF2B5EF4-FFF2-40B4-BE49-F238E27FC236}">
                <a16:creationId xmlns:a16="http://schemas.microsoft.com/office/drawing/2014/main" id="{9B919764-2A2B-4800-8D16-B9884570304B}"/>
              </a:ext>
            </a:extLst>
          </p:cNvPr>
          <p:cNvSpPr/>
          <p:nvPr/>
        </p:nvSpPr>
        <p:spPr>
          <a:xfrm>
            <a:off x="7961308"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Arrow Connector 84">
            <a:extLst>
              <a:ext uri="{FF2B5EF4-FFF2-40B4-BE49-F238E27FC236}">
                <a16:creationId xmlns:a16="http://schemas.microsoft.com/office/drawing/2014/main" id="{26985E61-93A6-46C1-A551-5F4A3FE4FB56}"/>
              </a:ext>
            </a:extLst>
          </p:cNvPr>
          <p:cNvCxnSpPr>
            <a:cxnSpLocks/>
            <a:endCxn id="67" idx="0"/>
          </p:cNvCxnSpPr>
          <p:nvPr/>
        </p:nvCxnSpPr>
        <p:spPr>
          <a:xfrm>
            <a:off x="2404665"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D624422-AACE-463E-A1B6-6A9D16855E51}"/>
              </a:ext>
            </a:extLst>
          </p:cNvPr>
          <p:cNvCxnSpPr>
            <a:cxnSpLocks/>
          </p:cNvCxnSpPr>
          <p:nvPr/>
        </p:nvCxnSpPr>
        <p:spPr>
          <a:xfrm>
            <a:off x="306419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2BF1DFB-5EE7-4928-B66C-2DA966318F28}"/>
              </a:ext>
            </a:extLst>
          </p:cNvPr>
          <p:cNvCxnSpPr>
            <a:cxnSpLocks/>
          </p:cNvCxnSpPr>
          <p:nvPr/>
        </p:nvCxnSpPr>
        <p:spPr>
          <a:xfrm>
            <a:off x="372372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8CE9577-A3B4-4CBD-905B-9DDC2D85D108}"/>
              </a:ext>
            </a:extLst>
          </p:cNvPr>
          <p:cNvCxnSpPr>
            <a:cxnSpLocks/>
          </p:cNvCxnSpPr>
          <p:nvPr/>
        </p:nvCxnSpPr>
        <p:spPr>
          <a:xfrm>
            <a:off x="453600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34AADE6-C9CA-481D-9174-C13DB877FDFB}"/>
              </a:ext>
            </a:extLst>
          </p:cNvPr>
          <p:cNvCxnSpPr>
            <a:cxnSpLocks/>
          </p:cNvCxnSpPr>
          <p:nvPr/>
        </p:nvCxnSpPr>
        <p:spPr>
          <a:xfrm>
            <a:off x="519618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FF04992-6A00-4643-B38D-C470B403C264}"/>
              </a:ext>
            </a:extLst>
          </p:cNvPr>
          <p:cNvCxnSpPr>
            <a:cxnSpLocks/>
          </p:cNvCxnSpPr>
          <p:nvPr/>
        </p:nvCxnSpPr>
        <p:spPr>
          <a:xfrm>
            <a:off x="5871339" y="3226857"/>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DD3439-7D6A-486D-857E-98FA878B7ACC}"/>
              </a:ext>
            </a:extLst>
          </p:cNvPr>
          <p:cNvCxnSpPr>
            <a:cxnSpLocks/>
          </p:cNvCxnSpPr>
          <p:nvPr/>
        </p:nvCxnSpPr>
        <p:spPr>
          <a:xfrm>
            <a:off x="6663097" y="32268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D0CD76-AEFB-4270-9C8D-64BF81EAF100}"/>
              </a:ext>
            </a:extLst>
          </p:cNvPr>
          <p:cNvCxnSpPr>
            <a:cxnSpLocks/>
          </p:cNvCxnSpPr>
          <p:nvPr/>
        </p:nvCxnSpPr>
        <p:spPr>
          <a:xfrm>
            <a:off x="7325555"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BC49EE9-7C2B-406F-BFB6-8B1E9B6F4980}"/>
              </a:ext>
            </a:extLst>
          </p:cNvPr>
          <p:cNvCxnSpPr>
            <a:cxnSpLocks/>
          </p:cNvCxnSpPr>
          <p:nvPr/>
        </p:nvCxnSpPr>
        <p:spPr>
          <a:xfrm>
            <a:off x="8015047"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0F305B4-202C-4C6F-A729-85079450A1CC}"/>
              </a:ext>
            </a:extLst>
          </p:cNvPr>
          <p:cNvSpPr/>
          <p:nvPr/>
        </p:nvSpPr>
        <p:spPr>
          <a:xfrm>
            <a:off x="262339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4FE3DDA-AA57-40FE-8356-A52149E0C9BE}"/>
              </a:ext>
            </a:extLst>
          </p:cNvPr>
          <p:cNvSpPr/>
          <p:nvPr/>
        </p:nvSpPr>
        <p:spPr>
          <a:xfrm>
            <a:off x="338013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56BCE4AE-3227-4242-A344-46E09D66E54D}"/>
              </a:ext>
            </a:extLst>
          </p:cNvPr>
          <p:cNvSpPr/>
          <p:nvPr/>
        </p:nvSpPr>
        <p:spPr>
          <a:xfrm>
            <a:off x="4136886"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0BF02F6C-5D39-4776-9F12-4B8D66F2E1E9}"/>
              </a:ext>
            </a:extLst>
          </p:cNvPr>
          <p:cNvSpPr/>
          <p:nvPr/>
        </p:nvSpPr>
        <p:spPr>
          <a:xfrm>
            <a:off x="4893634"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7CE1C7A-3DA7-4F68-AA3D-A2C5AAA84CCA}"/>
              </a:ext>
            </a:extLst>
          </p:cNvPr>
          <p:cNvSpPr/>
          <p:nvPr/>
        </p:nvSpPr>
        <p:spPr>
          <a:xfrm>
            <a:off x="5650382"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3C0FB1F1-E78B-48F0-B390-8408E6157AB2}"/>
              </a:ext>
            </a:extLst>
          </p:cNvPr>
          <p:cNvSpPr/>
          <p:nvPr/>
        </p:nvSpPr>
        <p:spPr>
          <a:xfrm>
            <a:off x="640713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1C0751D-49BD-4396-A392-97BB93C1B3DB}"/>
              </a:ext>
            </a:extLst>
          </p:cNvPr>
          <p:cNvSpPr/>
          <p:nvPr/>
        </p:nvSpPr>
        <p:spPr>
          <a:xfrm>
            <a:off x="716387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Rectangle: Rounded Corners 103">
            <a:extLst>
              <a:ext uri="{FF2B5EF4-FFF2-40B4-BE49-F238E27FC236}">
                <a16:creationId xmlns:a16="http://schemas.microsoft.com/office/drawing/2014/main" id="{C485081F-C4A1-4BD4-B6B9-D3FCC46EDD0F}"/>
              </a:ext>
            </a:extLst>
          </p:cNvPr>
          <p:cNvSpPr/>
          <p:nvPr/>
        </p:nvSpPr>
        <p:spPr>
          <a:xfrm>
            <a:off x="2041974" y="3452058"/>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164387"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2828796"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4932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3006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496501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62942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450830"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11523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777964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1728861" y="508802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37290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007210"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366673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472502"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14342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581435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606113"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268571"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7958063"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426644"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06094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372047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53275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19293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5868094" y="530619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659852" y="530619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322310"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011802"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62014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37689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C9172C22-23F0-4F6C-A559-434C5242757F}"/>
              </a:ext>
            </a:extLst>
          </p:cNvPr>
          <p:cNvSpPr/>
          <p:nvPr/>
        </p:nvSpPr>
        <p:spPr>
          <a:xfrm>
            <a:off x="4133641"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4890389"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647137"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40388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16063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038729" y="553139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1" name="Straight Arrow Connector 180">
            <a:extLst>
              <a:ext uri="{FF2B5EF4-FFF2-40B4-BE49-F238E27FC236}">
                <a16:creationId xmlns:a16="http://schemas.microsoft.com/office/drawing/2014/main" id="{DC2EF3AF-9C66-4BB2-84DA-CF1245A342CF}"/>
              </a:ext>
            </a:extLst>
          </p:cNvPr>
          <p:cNvCxnSpPr>
            <a:cxnSpLocks/>
          </p:cNvCxnSpPr>
          <p:nvPr/>
        </p:nvCxnSpPr>
        <p:spPr>
          <a:xfrm>
            <a:off x="8109651" y="3569312"/>
            <a:ext cx="0" cy="1829989"/>
          </a:xfrm>
          <a:prstGeom prst="straightConnector1">
            <a:avLst/>
          </a:prstGeom>
          <a:ln w="28575">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187" name="Speech Bubble: Rectangle 186">
            <a:extLst>
              <a:ext uri="{FF2B5EF4-FFF2-40B4-BE49-F238E27FC236}">
                <a16:creationId xmlns:a16="http://schemas.microsoft.com/office/drawing/2014/main" id="{AC981730-1C98-4F2B-B869-FA818C3AAF61}"/>
              </a:ext>
            </a:extLst>
          </p:cNvPr>
          <p:cNvSpPr/>
          <p:nvPr/>
        </p:nvSpPr>
        <p:spPr>
          <a:xfrm>
            <a:off x="8991508" y="4377704"/>
            <a:ext cx="2150225" cy="1030159"/>
          </a:xfrm>
          <a:prstGeom prst="wedgeRectCallout">
            <a:avLst>
              <a:gd name="adj1" fmla="val -89074"/>
              <a:gd name="adj2" fmla="val -4014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The gateway looks up the backend owner of an entity from SF for routing. </a:t>
            </a:r>
          </a:p>
        </p:txBody>
      </p:sp>
      <p:sp>
        <p:nvSpPr>
          <p:cNvPr id="188" name="Flowchart: Magnetic Disk 187">
            <a:extLst>
              <a:ext uri="{FF2B5EF4-FFF2-40B4-BE49-F238E27FC236}">
                <a16:creationId xmlns:a16="http://schemas.microsoft.com/office/drawing/2014/main" id="{3D6BFCC4-4830-4C01-BC3C-BDDDC8BF5D5F}"/>
              </a:ext>
            </a:extLst>
          </p:cNvPr>
          <p:cNvSpPr/>
          <p:nvPr/>
        </p:nvSpPr>
        <p:spPr>
          <a:xfrm>
            <a:off x="8523583" y="3330383"/>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Speech Bubble: Rectangle 189">
            <a:extLst>
              <a:ext uri="{FF2B5EF4-FFF2-40B4-BE49-F238E27FC236}">
                <a16:creationId xmlns:a16="http://schemas.microsoft.com/office/drawing/2014/main" id="{CC9E4552-F140-4424-8352-2807F1D2ED97}"/>
              </a:ext>
            </a:extLst>
          </p:cNvPr>
          <p:cNvSpPr/>
          <p:nvPr/>
        </p:nvSpPr>
        <p:spPr>
          <a:xfrm>
            <a:off x="971162" y="5966945"/>
            <a:ext cx="8084557" cy="602586"/>
          </a:xfrm>
          <a:prstGeom prst="wedgeRectCallout">
            <a:avLst>
              <a:gd name="adj1" fmla="val -2596"/>
              <a:gd name="adj2" fmla="val -1404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Workload placement in the backend is done by SF leader election, choosing a primary and designated secondary processes for </a:t>
            </a:r>
            <a:r>
              <a:rPr kumimoji="0" lang="en-US" sz="1050" b="1" i="0" u="none" strike="noStrike" kern="1200" cap="none" spc="0" normalizeH="0" baseline="0" noProof="0" dirty="0">
                <a:ln>
                  <a:noFill/>
                </a:ln>
                <a:solidFill>
                  <a:srgbClr val="000000"/>
                </a:solidFill>
                <a:effectLst/>
                <a:uLnTx/>
                <a:uFillTx/>
                <a:latin typeface="Segoe UI"/>
                <a:ea typeface="+mn-ea"/>
                <a:cs typeface="+mn-cs"/>
              </a:rPr>
              <a:t>owning a partition</a:t>
            </a:r>
            <a:r>
              <a:rPr kumimoji="0" lang="en-US" sz="1050" b="0" i="0" u="none" strike="noStrike" kern="1200" cap="none" spc="0" normalizeH="0" baseline="0" noProof="0" dirty="0">
                <a:ln>
                  <a:noFill/>
                </a:ln>
                <a:solidFill>
                  <a:srgbClr val="000000"/>
                </a:solidFill>
                <a:effectLst/>
                <a:uLnTx/>
                <a:uFillTx/>
                <a:latin typeface="Segoe UI"/>
                <a:ea typeface="+mn-ea"/>
                <a:cs typeface="+mn-cs"/>
              </a:rPr>
              <a:t>. Any required failover from primary to secondary is instant and automatic. Idle entities are unloaded.</a:t>
            </a:r>
          </a:p>
        </p:txBody>
      </p:sp>
      <p:sp>
        <p:nvSpPr>
          <p:cNvPr id="192" name="TextBox 191">
            <a:extLst>
              <a:ext uri="{FF2B5EF4-FFF2-40B4-BE49-F238E27FC236}">
                <a16:creationId xmlns:a16="http://schemas.microsoft.com/office/drawing/2014/main" id="{340C2BBF-BD31-4E89-80FD-1C557DFC06B5}"/>
              </a:ext>
            </a:extLst>
          </p:cNvPr>
          <p:cNvSpPr txBox="1"/>
          <p:nvPr/>
        </p:nvSpPr>
        <p:spPr>
          <a:xfrm>
            <a:off x="8734098" y="3598147"/>
            <a:ext cx="995465" cy="24622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Entities are managed</a:t>
            </a:r>
            <a:br>
              <a:rPr kumimoji="0" lang="en-US" sz="800" b="0" i="0" u="none" strike="noStrike" kern="1200" cap="none" spc="0" normalizeH="0" baseline="0" noProof="0">
                <a:ln>
                  <a:noFill/>
                </a:ln>
                <a:solidFill>
                  <a:srgbClr val="000000"/>
                </a:solidFill>
                <a:effectLst/>
                <a:uLnTx/>
                <a:uFillTx/>
                <a:latin typeface="Segoe UI"/>
                <a:ea typeface="+mn-ea"/>
                <a:cs typeface="+mn-cs"/>
              </a:rPr>
            </a:br>
            <a:r>
              <a:rPr kumimoji="0" lang="en-US" sz="800" b="0" i="0" u="none" strike="noStrike" kern="1200" cap="none" spc="0" normalizeH="0" baseline="0" noProof="0">
                <a:ln>
                  <a:noFill/>
                </a:ln>
                <a:solidFill>
                  <a:srgbClr val="000000"/>
                </a:solidFill>
                <a:effectLst/>
                <a:uLnTx/>
                <a:uFillTx/>
                <a:latin typeface="Segoe UI"/>
                <a:ea typeface="+mn-ea"/>
                <a:cs typeface="+mn-cs"/>
              </a:rPr>
              <a:t>by the gateway layer </a:t>
            </a:r>
          </a:p>
        </p:txBody>
      </p:sp>
      <p:sp>
        <p:nvSpPr>
          <p:cNvPr id="193" name="Speech Bubble: Rectangle 192">
            <a:extLst>
              <a:ext uri="{FF2B5EF4-FFF2-40B4-BE49-F238E27FC236}">
                <a16:creationId xmlns:a16="http://schemas.microsoft.com/office/drawing/2014/main" id="{532DB0D6-B236-4357-BE5B-651DB2417003}"/>
              </a:ext>
            </a:extLst>
          </p:cNvPr>
          <p:cNvSpPr/>
          <p:nvPr/>
        </p:nvSpPr>
        <p:spPr>
          <a:xfrm>
            <a:off x="8695747" y="2783198"/>
            <a:ext cx="1010701" cy="436468"/>
          </a:xfrm>
          <a:prstGeom prst="wedgeRectCallout">
            <a:avLst>
              <a:gd name="adj1" fmla="val 69693"/>
              <a:gd name="adj2" fmla="val 2066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mn-ea"/>
                <a:cs typeface="+mn-cs"/>
              </a:rPr>
              <a:t>AuthZ</a:t>
            </a:r>
            <a:r>
              <a:rPr kumimoji="0" lang="en-US" sz="800" b="0" i="0" u="none" strike="noStrike" kern="1200" cap="none" spc="0" normalizeH="0" baseline="0" noProof="0">
                <a:ln>
                  <a:noFill/>
                </a:ln>
                <a:solidFill>
                  <a:srgbClr val="000000"/>
                </a:solidFill>
                <a:effectLst/>
                <a:uLnTx/>
                <a:uFillTx/>
                <a:latin typeface="Segoe UI"/>
                <a:ea typeface="+mn-ea"/>
                <a:cs typeface="+mn-cs"/>
              </a:rPr>
              <a:t> delegated to AAD</a:t>
            </a:r>
          </a:p>
        </p:txBody>
      </p:sp>
      <p:cxnSp>
        <p:nvCxnSpPr>
          <p:cNvPr id="194" name="Straight Arrow Connector 193">
            <a:extLst>
              <a:ext uri="{FF2B5EF4-FFF2-40B4-BE49-F238E27FC236}">
                <a16:creationId xmlns:a16="http://schemas.microsoft.com/office/drawing/2014/main" id="{E44261EC-E879-4655-A018-C5D99E409959}"/>
              </a:ext>
            </a:extLst>
          </p:cNvPr>
          <p:cNvCxnSpPr>
            <a:cxnSpLocks/>
            <a:stCxn id="29" idx="2"/>
            <a:endCxn id="172" idx="0"/>
          </p:cNvCxnSpPr>
          <p:nvPr/>
        </p:nvCxnSpPr>
        <p:spPr>
          <a:xfrm flipH="1">
            <a:off x="2978021" y="3627124"/>
            <a:ext cx="2222392" cy="111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Speech Bubble: Rectangle 188">
            <a:extLst>
              <a:ext uri="{FF2B5EF4-FFF2-40B4-BE49-F238E27FC236}">
                <a16:creationId xmlns:a16="http://schemas.microsoft.com/office/drawing/2014/main" id="{89E6CDB1-637A-42CB-9D6C-30F7D6D92AC4}"/>
              </a:ext>
            </a:extLst>
          </p:cNvPr>
          <p:cNvSpPr/>
          <p:nvPr/>
        </p:nvSpPr>
        <p:spPr>
          <a:xfrm>
            <a:off x="2700526" y="3791559"/>
            <a:ext cx="4954933" cy="602586"/>
          </a:xfrm>
          <a:prstGeom prst="wedgeRectCallout">
            <a:avLst>
              <a:gd name="adj1" fmla="val -1582"/>
              <a:gd name="adj2" fmla="val -11953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Workload placement in the gateway is done by the load balancer (quasi randomly) and accumulated state is managed for the duration of the link lifetime. </a:t>
            </a:r>
          </a:p>
        </p:txBody>
      </p:sp>
      <p:sp>
        <p:nvSpPr>
          <p:cNvPr id="105" name="Speech Bubble: Rectangle 104">
            <a:extLst>
              <a:ext uri="{FF2B5EF4-FFF2-40B4-BE49-F238E27FC236}">
                <a16:creationId xmlns:a16="http://schemas.microsoft.com/office/drawing/2014/main" id="{5A799F06-6493-433C-90DD-8FAE5D17BB97}"/>
              </a:ext>
            </a:extLst>
          </p:cNvPr>
          <p:cNvSpPr/>
          <p:nvPr/>
        </p:nvSpPr>
        <p:spPr>
          <a:xfrm>
            <a:off x="3622173" y="1082804"/>
            <a:ext cx="2685682" cy="594360"/>
          </a:xfrm>
          <a:prstGeom prst="wedgeRectCallout">
            <a:avLst>
              <a:gd name="adj1" fmla="val 38805"/>
              <a:gd name="adj2" fmla="val 7119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Apache Kafka clients only see one broker that owns all partitions.  Partition ownership is abstracted.</a:t>
            </a:r>
          </a:p>
        </p:txBody>
      </p:sp>
      <p:sp>
        <p:nvSpPr>
          <p:cNvPr id="9" name="Oval 8">
            <a:extLst>
              <a:ext uri="{FF2B5EF4-FFF2-40B4-BE49-F238E27FC236}">
                <a16:creationId xmlns:a16="http://schemas.microsoft.com/office/drawing/2014/main" id="{3B100AE7-93A1-5CC4-6E43-2FD20FA96E19}"/>
              </a:ext>
            </a:extLst>
          </p:cNvPr>
          <p:cNvSpPr/>
          <p:nvPr/>
        </p:nvSpPr>
        <p:spPr>
          <a:xfrm>
            <a:off x="3834781" y="4570318"/>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06" name="Oval 105">
            <a:extLst>
              <a:ext uri="{FF2B5EF4-FFF2-40B4-BE49-F238E27FC236}">
                <a16:creationId xmlns:a16="http://schemas.microsoft.com/office/drawing/2014/main" id="{04392892-F5B2-0DB9-7762-88CD21662832}"/>
              </a:ext>
            </a:extLst>
          </p:cNvPr>
          <p:cNvSpPr/>
          <p:nvPr/>
        </p:nvSpPr>
        <p:spPr>
          <a:xfrm>
            <a:off x="5362915" y="4592825"/>
            <a:ext cx="266509" cy="248128"/>
          </a:xfrm>
          <a:prstGeom prst="ellipse">
            <a:avLst/>
          </a:prstGeom>
          <a:solidFill>
            <a:srgbClr val="92D050"/>
          </a:solidFill>
          <a:ln>
            <a:solidFill>
              <a:schemeClr val="tx1">
                <a:lumMod val="65000"/>
                <a:lumOff val="3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cxnSp>
        <p:nvCxnSpPr>
          <p:cNvPr id="21" name="Connector: Elbow 20">
            <a:extLst>
              <a:ext uri="{FF2B5EF4-FFF2-40B4-BE49-F238E27FC236}">
                <a16:creationId xmlns:a16="http://schemas.microsoft.com/office/drawing/2014/main" id="{71EAA6A4-BD74-4B56-5D00-E2C8F76F01AE}"/>
              </a:ext>
            </a:extLst>
          </p:cNvPr>
          <p:cNvCxnSpPr>
            <a:stCxn id="9" idx="7"/>
            <a:endCxn id="106" idx="1"/>
          </p:cNvCxnSpPr>
          <p:nvPr/>
        </p:nvCxnSpPr>
        <p:spPr>
          <a:xfrm rot="16200000" flipH="1">
            <a:off x="4720848" y="3948068"/>
            <a:ext cx="22507" cy="1339683"/>
          </a:xfrm>
          <a:prstGeom prst="curvedConnector3">
            <a:avLst>
              <a:gd name="adj1" fmla="val -544248"/>
            </a:avLst>
          </a:prstGeom>
          <a:ln>
            <a:solidFill>
              <a:srgbClr val="00863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7744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Backend: Event Hubs Premium.</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788184" y="566529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498616"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3163025"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8274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6348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529924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96365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785059"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44946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811387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2063090" y="605747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70713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341439"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400096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806731"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47765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614858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940342"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602800"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8292292"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760873"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39517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405470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86698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52716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6202323" y="627104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994081" y="627104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656539"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346031"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95437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71112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74" name="Rectangle 173">
            <a:extLst>
              <a:ext uri="{FF2B5EF4-FFF2-40B4-BE49-F238E27FC236}">
                <a16:creationId xmlns:a16="http://schemas.microsoft.com/office/drawing/2014/main" id="{C9172C22-23F0-4F6C-A559-434C5242757F}"/>
              </a:ext>
            </a:extLst>
          </p:cNvPr>
          <p:cNvSpPr/>
          <p:nvPr/>
        </p:nvSpPr>
        <p:spPr>
          <a:xfrm>
            <a:off x="4467870"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5224618"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981366"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73811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49486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372958" y="649624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Speech Bubble: Rectangle 132">
            <a:extLst>
              <a:ext uri="{FF2B5EF4-FFF2-40B4-BE49-F238E27FC236}">
                <a16:creationId xmlns:a16="http://schemas.microsoft.com/office/drawing/2014/main" id="{40DB1646-11D8-42D5-AFD7-1E7ED7D63EBC}"/>
              </a:ext>
            </a:extLst>
          </p:cNvPr>
          <p:cNvSpPr/>
          <p:nvPr/>
        </p:nvSpPr>
        <p:spPr>
          <a:xfrm>
            <a:off x="10076912" y="5157525"/>
            <a:ext cx="1990111" cy="1352718"/>
          </a:xfrm>
          <a:prstGeom prst="wedgeRectCallout">
            <a:avLst>
              <a:gd name="adj1" fmla="val -113419"/>
              <a:gd name="adj2" fmla="val 217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Designated secondaries in different fault domains and AZ reserved for failover</a:t>
            </a:r>
          </a:p>
        </p:txBody>
      </p:sp>
      <p:grpSp>
        <p:nvGrpSpPr>
          <p:cNvPr id="100" name="Group 99">
            <a:extLst>
              <a:ext uri="{FF2B5EF4-FFF2-40B4-BE49-F238E27FC236}">
                <a16:creationId xmlns:a16="http://schemas.microsoft.com/office/drawing/2014/main" id="{2425ADC2-C70D-4B4B-BF33-536CFC3E29C4}"/>
              </a:ext>
            </a:extLst>
          </p:cNvPr>
          <p:cNvGrpSpPr/>
          <p:nvPr/>
        </p:nvGrpSpPr>
        <p:grpSpPr>
          <a:xfrm>
            <a:off x="4154991" y="1450551"/>
            <a:ext cx="7227709" cy="2989477"/>
            <a:chOff x="4091931" y="1450551"/>
            <a:chExt cx="7227709" cy="2989477"/>
          </a:xfrm>
        </p:grpSpPr>
        <p:sp>
          <p:nvSpPr>
            <p:cNvPr id="135" name="Speech Bubble: Rectangle 134">
              <a:extLst>
                <a:ext uri="{FF2B5EF4-FFF2-40B4-BE49-F238E27FC236}">
                  <a16:creationId xmlns:a16="http://schemas.microsoft.com/office/drawing/2014/main" id="{549327B9-C3A2-441B-B161-23036C344E39}"/>
                </a:ext>
              </a:extLst>
            </p:cNvPr>
            <p:cNvSpPr/>
            <p:nvPr/>
          </p:nvSpPr>
          <p:spPr>
            <a:xfrm>
              <a:off x="4091931" y="1450551"/>
              <a:ext cx="7227709" cy="2989477"/>
            </a:xfrm>
            <a:prstGeom prst="wedgeRectCallout">
              <a:avLst>
                <a:gd name="adj1" fmla="val 4102"/>
                <a:gd name="adj2" fmla="val 91492"/>
              </a:avLst>
            </a:prstGeom>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2</a:t>
              </a:r>
            </a:p>
          </p:txBody>
        </p:sp>
        <p:sp>
          <p:nvSpPr>
            <p:cNvPr id="208" name="Rectangle 207">
              <a:extLst>
                <a:ext uri="{FF2B5EF4-FFF2-40B4-BE49-F238E27FC236}">
                  <a16:creationId xmlns:a16="http://schemas.microsoft.com/office/drawing/2014/main" id="{F4B7388D-8CA6-4FB1-A9FA-C450BF05C745}"/>
                </a:ext>
              </a:extLst>
            </p:cNvPr>
            <p:cNvSpPr/>
            <p:nvPr/>
          </p:nvSpPr>
          <p:spPr>
            <a:xfrm>
              <a:off x="4825012" y="1668327"/>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2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09" name="Rectangle 208">
              <a:extLst>
                <a:ext uri="{FF2B5EF4-FFF2-40B4-BE49-F238E27FC236}">
                  <a16:creationId xmlns:a16="http://schemas.microsoft.com/office/drawing/2014/main" id="{EC244D5A-BA06-4E7B-B355-7D8DE70B69E1}"/>
                </a:ext>
              </a:extLst>
            </p:cNvPr>
            <p:cNvSpPr/>
            <p:nvPr/>
          </p:nvSpPr>
          <p:spPr>
            <a:xfrm>
              <a:off x="496014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0" name="Rectangle 209">
              <a:extLst>
                <a:ext uri="{FF2B5EF4-FFF2-40B4-BE49-F238E27FC236}">
                  <a16:creationId xmlns:a16="http://schemas.microsoft.com/office/drawing/2014/main" id="{9F710F77-45B3-40F0-9F98-AA542CFC8285}"/>
                </a:ext>
              </a:extLst>
            </p:cNvPr>
            <p:cNvSpPr/>
            <p:nvPr/>
          </p:nvSpPr>
          <p:spPr>
            <a:xfrm>
              <a:off x="525131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1" name="Rectangle 210">
              <a:extLst>
                <a:ext uri="{FF2B5EF4-FFF2-40B4-BE49-F238E27FC236}">
                  <a16:creationId xmlns:a16="http://schemas.microsoft.com/office/drawing/2014/main" id="{8C4720B5-7AAA-4328-9B6B-5D09D4647DA7}"/>
                </a:ext>
              </a:extLst>
            </p:cNvPr>
            <p:cNvSpPr/>
            <p:nvPr/>
          </p:nvSpPr>
          <p:spPr>
            <a:xfrm>
              <a:off x="554249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2" name="Rectangle 211">
              <a:extLst>
                <a:ext uri="{FF2B5EF4-FFF2-40B4-BE49-F238E27FC236}">
                  <a16:creationId xmlns:a16="http://schemas.microsoft.com/office/drawing/2014/main" id="{794FEAF5-845D-4065-BDF4-4A885ABF8C74}"/>
                </a:ext>
              </a:extLst>
            </p:cNvPr>
            <p:cNvSpPr/>
            <p:nvPr/>
          </p:nvSpPr>
          <p:spPr>
            <a:xfrm>
              <a:off x="5833671"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3" name="Rectangle 212">
              <a:extLst>
                <a:ext uri="{FF2B5EF4-FFF2-40B4-BE49-F238E27FC236}">
                  <a16:creationId xmlns:a16="http://schemas.microsoft.com/office/drawing/2014/main" id="{99992165-D901-43A8-AC26-43285FD6A04B}"/>
                </a:ext>
              </a:extLst>
            </p:cNvPr>
            <p:cNvSpPr/>
            <p:nvPr/>
          </p:nvSpPr>
          <p:spPr>
            <a:xfrm>
              <a:off x="6124847"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4" name="Rectangle 213">
              <a:extLst>
                <a:ext uri="{FF2B5EF4-FFF2-40B4-BE49-F238E27FC236}">
                  <a16:creationId xmlns:a16="http://schemas.microsoft.com/office/drawing/2014/main" id="{F1BB1FF3-6934-4A24-8553-14BA5E9C2A15}"/>
                </a:ext>
              </a:extLst>
            </p:cNvPr>
            <p:cNvSpPr/>
            <p:nvPr/>
          </p:nvSpPr>
          <p:spPr>
            <a:xfrm>
              <a:off x="641602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5" name="Rectangle 214">
              <a:extLst>
                <a:ext uri="{FF2B5EF4-FFF2-40B4-BE49-F238E27FC236}">
                  <a16:creationId xmlns:a16="http://schemas.microsoft.com/office/drawing/2014/main" id="{6DF86555-115E-4256-A005-203895208D3A}"/>
                </a:ext>
              </a:extLst>
            </p:cNvPr>
            <p:cNvSpPr/>
            <p:nvPr/>
          </p:nvSpPr>
          <p:spPr>
            <a:xfrm>
              <a:off x="670719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215">
              <a:extLst>
                <a:ext uri="{FF2B5EF4-FFF2-40B4-BE49-F238E27FC236}">
                  <a16:creationId xmlns:a16="http://schemas.microsoft.com/office/drawing/2014/main" id="{ED337A0F-3FED-4B16-8374-08F4E403E989}"/>
                </a:ext>
              </a:extLst>
            </p:cNvPr>
            <p:cNvSpPr/>
            <p:nvPr/>
          </p:nvSpPr>
          <p:spPr>
            <a:xfrm>
              <a:off x="699837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4" name="Rectangle: Rounded Corners 3">
              <a:extLst>
                <a:ext uri="{FF2B5EF4-FFF2-40B4-BE49-F238E27FC236}">
                  <a16:creationId xmlns:a16="http://schemas.microsoft.com/office/drawing/2014/main" id="{C0DB0644-853D-45EE-832B-22DE92E04BD7}"/>
                </a:ext>
              </a:extLst>
            </p:cNvPr>
            <p:cNvSpPr/>
            <p:nvPr/>
          </p:nvSpPr>
          <p:spPr>
            <a:xfrm>
              <a:off x="4234567" y="3532515"/>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7" name="Rectangle 6">
              <a:extLst>
                <a:ext uri="{FF2B5EF4-FFF2-40B4-BE49-F238E27FC236}">
                  <a16:creationId xmlns:a16="http://schemas.microsoft.com/office/drawing/2014/main" id="{64DF2243-1FE8-40C5-BD63-D46DE21E42ED}"/>
                </a:ext>
              </a:extLst>
            </p:cNvPr>
            <p:cNvSpPr/>
            <p:nvPr/>
          </p:nvSpPr>
          <p:spPr>
            <a:xfrm>
              <a:off x="4411804" y="3386338"/>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11" name="Rectangle 10">
              <a:extLst>
                <a:ext uri="{FF2B5EF4-FFF2-40B4-BE49-F238E27FC236}">
                  <a16:creationId xmlns:a16="http://schemas.microsoft.com/office/drawing/2014/main" id="{3C333F82-669D-49F1-8BD0-EEF3B661F62C}"/>
                </a:ext>
              </a:extLst>
            </p:cNvPr>
            <p:cNvSpPr/>
            <p:nvPr/>
          </p:nvSpPr>
          <p:spPr>
            <a:xfrm>
              <a:off x="5048137"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2" name="Rectangle 11">
              <a:extLst>
                <a:ext uri="{FF2B5EF4-FFF2-40B4-BE49-F238E27FC236}">
                  <a16:creationId xmlns:a16="http://schemas.microsoft.com/office/drawing/2014/main" id="{7461963C-655A-4BC6-9692-54BD87B10E33}"/>
                </a:ext>
              </a:extLst>
            </p:cNvPr>
            <p:cNvSpPr/>
            <p:nvPr/>
          </p:nvSpPr>
          <p:spPr>
            <a:xfrm>
              <a:off x="504813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992737E8-1794-4095-95A3-E7AED884FF3F}"/>
                </a:ext>
              </a:extLst>
            </p:cNvPr>
            <p:cNvSpPr/>
            <p:nvPr/>
          </p:nvSpPr>
          <p:spPr>
            <a:xfrm>
              <a:off x="5260719"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4" name="Rectangle 13">
              <a:extLst>
                <a:ext uri="{FF2B5EF4-FFF2-40B4-BE49-F238E27FC236}">
                  <a16:creationId xmlns:a16="http://schemas.microsoft.com/office/drawing/2014/main" id="{14C155A5-CE0E-417A-8569-FD54DD8B920E}"/>
                </a:ext>
              </a:extLst>
            </p:cNvPr>
            <p:cNvSpPr/>
            <p:nvPr/>
          </p:nvSpPr>
          <p:spPr>
            <a:xfrm>
              <a:off x="526071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C2CE8-DEA2-4A06-BA21-B7D8BDE6AAD1}"/>
                </a:ext>
              </a:extLst>
            </p:cNvPr>
            <p:cNvSpPr/>
            <p:nvPr/>
          </p:nvSpPr>
          <p:spPr>
            <a:xfrm>
              <a:off x="547330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6" name="Rectangle 15">
              <a:extLst>
                <a:ext uri="{FF2B5EF4-FFF2-40B4-BE49-F238E27FC236}">
                  <a16:creationId xmlns:a16="http://schemas.microsoft.com/office/drawing/2014/main" id="{CEF3E89C-0141-4139-893C-969F4A184C4F}"/>
                </a:ext>
              </a:extLst>
            </p:cNvPr>
            <p:cNvSpPr/>
            <p:nvPr/>
          </p:nvSpPr>
          <p:spPr>
            <a:xfrm>
              <a:off x="547330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FED706-AC89-4C66-B8F2-6A64A46F7E6B}"/>
                </a:ext>
              </a:extLst>
            </p:cNvPr>
            <p:cNvSpPr/>
            <p:nvPr/>
          </p:nvSpPr>
          <p:spPr>
            <a:xfrm>
              <a:off x="568588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8" name="Rectangle 17">
              <a:extLst>
                <a:ext uri="{FF2B5EF4-FFF2-40B4-BE49-F238E27FC236}">
                  <a16:creationId xmlns:a16="http://schemas.microsoft.com/office/drawing/2014/main" id="{93FF4065-2399-4E9D-BA3A-13F977517B12}"/>
                </a:ext>
              </a:extLst>
            </p:cNvPr>
            <p:cNvSpPr/>
            <p:nvPr/>
          </p:nvSpPr>
          <p:spPr>
            <a:xfrm>
              <a:off x="568588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9A98F11-8255-46DF-9BCE-5E63083DC7D3}"/>
                </a:ext>
              </a:extLst>
            </p:cNvPr>
            <p:cNvSpPr/>
            <p:nvPr/>
          </p:nvSpPr>
          <p:spPr>
            <a:xfrm>
              <a:off x="589846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3CD27E13-A240-4B7D-846C-BCC8A4796F14}"/>
                </a:ext>
              </a:extLst>
            </p:cNvPr>
            <p:cNvSpPr/>
            <p:nvPr/>
          </p:nvSpPr>
          <p:spPr>
            <a:xfrm>
              <a:off x="589846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D316F6A-2A77-4BD3-AA5E-74D76C779F53}"/>
                </a:ext>
              </a:extLst>
            </p:cNvPr>
            <p:cNvSpPr/>
            <p:nvPr/>
          </p:nvSpPr>
          <p:spPr>
            <a:xfrm>
              <a:off x="611104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B6EAB9C7-3C5D-4E7A-A5BA-7D664880D321}"/>
                </a:ext>
              </a:extLst>
            </p:cNvPr>
            <p:cNvSpPr/>
            <p:nvPr/>
          </p:nvSpPr>
          <p:spPr>
            <a:xfrm>
              <a:off x="611104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04578342-51FA-49DC-9132-CA3160D588B4}"/>
                </a:ext>
              </a:extLst>
            </p:cNvPr>
            <p:cNvSpPr/>
            <p:nvPr/>
          </p:nvSpPr>
          <p:spPr>
            <a:xfrm>
              <a:off x="632362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176EE984-7719-4314-99F7-8AFF8B8956BB}"/>
                </a:ext>
              </a:extLst>
            </p:cNvPr>
            <p:cNvSpPr/>
            <p:nvPr/>
          </p:nvSpPr>
          <p:spPr>
            <a:xfrm>
              <a:off x="632362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664BF6DE-89CF-422E-AE62-3461281385A2}"/>
                </a:ext>
              </a:extLst>
            </p:cNvPr>
            <p:cNvSpPr/>
            <p:nvPr/>
          </p:nvSpPr>
          <p:spPr>
            <a:xfrm>
              <a:off x="653621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2A8BF49B-5461-4031-962D-A87E96095765}"/>
                </a:ext>
              </a:extLst>
            </p:cNvPr>
            <p:cNvSpPr/>
            <p:nvPr/>
          </p:nvSpPr>
          <p:spPr>
            <a:xfrm>
              <a:off x="653621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55198FF-FA1D-4564-B61D-F3D8FBAE5475}"/>
                </a:ext>
              </a:extLst>
            </p:cNvPr>
            <p:cNvSpPr/>
            <p:nvPr/>
          </p:nvSpPr>
          <p:spPr>
            <a:xfrm>
              <a:off x="674879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53D2EA8-8949-4634-9011-16D4AB2D0924}"/>
                </a:ext>
              </a:extLst>
            </p:cNvPr>
            <p:cNvSpPr/>
            <p:nvPr/>
          </p:nvSpPr>
          <p:spPr>
            <a:xfrm>
              <a:off x="674879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F44B34B0-764D-475E-A5D3-2CB3BF8C5548}"/>
                </a:ext>
              </a:extLst>
            </p:cNvPr>
            <p:cNvSpPr/>
            <p:nvPr/>
          </p:nvSpPr>
          <p:spPr>
            <a:xfrm>
              <a:off x="696137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6940262B-C510-4986-BD9B-7E93B285CDDF}"/>
                </a:ext>
              </a:extLst>
            </p:cNvPr>
            <p:cNvSpPr/>
            <p:nvPr/>
          </p:nvSpPr>
          <p:spPr>
            <a:xfrm>
              <a:off x="696137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AFAB9123-C4E9-4B8A-916B-72FB9722540C}"/>
                </a:ext>
              </a:extLst>
            </p:cNvPr>
            <p:cNvSpPr/>
            <p:nvPr/>
          </p:nvSpPr>
          <p:spPr>
            <a:xfrm>
              <a:off x="717395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5" name="Rectangle 34">
              <a:extLst>
                <a:ext uri="{FF2B5EF4-FFF2-40B4-BE49-F238E27FC236}">
                  <a16:creationId xmlns:a16="http://schemas.microsoft.com/office/drawing/2014/main" id="{2286ACFE-C63D-442A-AF37-CC806B93C8AC}"/>
                </a:ext>
              </a:extLst>
            </p:cNvPr>
            <p:cNvSpPr/>
            <p:nvPr/>
          </p:nvSpPr>
          <p:spPr>
            <a:xfrm>
              <a:off x="717395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71214895-CB1D-43EB-82D8-B01F7222AD0F}"/>
                </a:ext>
              </a:extLst>
            </p:cNvPr>
            <p:cNvSpPr/>
            <p:nvPr/>
          </p:nvSpPr>
          <p:spPr>
            <a:xfrm>
              <a:off x="738653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7" name="Rectangle 36">
              <a:extLst>
                <a:ext uri="{FF2B5EF4-FFF2-40B4-BE49-F238E27FC236}">
                  <a16:creationId xmlns:a16="http://schemas.microsoft.com/office/drawing/2014/main" id="{471CA7BB-9555-4258-B3B4-0948600B850E}"/>
                </a:ext>
              </a:extLst>
            </p:cNvPr>
            <p:cNvSpPr/>
            <p:nvPr/>
          </p:nvSpPr>
          <p:spPr>
            <a:xfrm>
              <a:off x="738653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85A5AED-6AE1-4554-8F7F-541184F9A62F}"/>
                </a:ext>
              </a:extLst>
            </p:cNvPr>
            <p:cNvSpPr/>
            <p:nvPr/>
          </p:nvSpPr>
          <p:spPr>
            <a:xfrm>
              <a:off x="7753970" y="3382847"/>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39" name="Rectangle 38">
              <a:extLst>
                <a:ext uri="{FF2B5EF4-FFF2-40B4-BE49-F238E27FC236}">
                  <a16:creationId xmlns:a16="http://schemas.microsoft.com/office/drawing/2014/main" id="{A4CAC07F-D4EB-4397-9478-41485ED3C798}"/>
                </a:ext>
              </a:extLst>
            </p:cNvPr>
            <p:cNvSpPr/>
            <p:nvPr/>
          </p:nvSpPr>
          <p:spPr>
            <a:xfrm>
              <a:off x="8415583" y="3495136"/>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40" name="Rectangle 39">
              <a:extLst>
                <a:ext uri="{FF2B5EF4-FFF2-40B4-BE49-F238E27FC236}">
                  <a16:creationId xmlns:a16="http://schemas.microsoft.com/office/drawing/2014/main" id="{A3EA767F-0BF7-43FA-9C31-688AC8A2E9F5}"/>
                </a:ext>
              </a:extLst>
            </p:cNvPr>
            <p:cNvSpPr/>
            <p:nvPr/>
          </p:nvSpPr>
          <p:spPr>
            <a:xfrm>
              <a:off x="841558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2843E9F-20F8-4182-B0C9-93BCD655EAAE}"/>
                </a:ext>
              </a:extLst>
            </p:cNvPr>
            <p:cNvSpPr/>
            <p:nvPr/>
          </p:nvSpPr>
          <p:spPr>
            <a:xfrm>
              <a:off x="862816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3511332C-68B2-48A3-A39B-65767B43C893}"/>
                </a:ext>
              </a:extLst>
            </p:cNvPr>
            <p:cNvSpPr/>
            <p:nvPr/>
          </p:nvSpPr>
          <p:spPr>
            <a:xfrm>
              <a:off x="884074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2E65422A-9ECA-4F5A-AC92-AD912C5B19B8}"/>
                </a:ext>
              </a:extLst>
            </p:cNvPr>
            <p:cNvSpPr/>
            <p:nvPr/>
          </p:nvSpPr>
          <p:spPr>
            <a:xfrm>
              <a:off x="905332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8D9B0D4C-B8E9-4A3A-9963-1927352C3DC1}"/>
                </a:ext>
              </a:extLst>
            </p:cNvPr>
            <p:cNvSpPr/>
            <p:nvPr/>
          </p:nvSpPr>
          <p:spPr>
            <a:xfrm>
              <a:off x="8840747" y="3495136"/>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46" name="Rectangle 45">
              <a:extLst>
                <a:ext uri="{FF2B5EF4-FFF2-40B4-BE49-F238E27FC236}">
                  <a16:creationId xmlns:a16="http://schemas.microsoft.com/office/drawing/2014/main" id="{16DBB177-6944-4A72-980D-D599AC0A2419}"/>
                </a:ext>
              </a:extLst>
            </p:cNvPr>
            <p:cNvSpPr/>
            <p:nvPr/>
          </p:nvSpPr>
          <p:spPr>
            <a:xfrm>
              <a:off x="926591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D650BE42-2475-4D2D-A3F7-3B934C289C64}"/>
                </a:ext>
              </a:extLst>
            </p:cNvPr>
            <p:cNvSpPr/>
            <p:nvPr/>
          </p:nvSpPr>
          <p:spPr>
            <a:xfrm>
              <a:off x="947849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8AA010A-6EF7-46BB-87CC-D47003624246}"/>
                </a:ext>
              </a:extLst>
            </p:cNvPr>
            <p:cNvSpPr/>
            <p:nvPr/>
          </p:nvSpPr>
          <p:spPr>
            <a:xfrm>
              <a:off x="969107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E567283F-B096-47AA-8C5C-C901488F43FB}"/>
                </a:ext>
              </a:extLst>
            </p:cNvPr>
            <p:cNvSpPr/>
            <p:nvPr/>
          </p:nvSpPr>
          <p:spPr>
            <a:xfrm>
              <a:off x="969107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715BC62E-C132-4F47-8695-D8F6E56B221F}"/>
                </a:ext>
              </a:extLst>
            </p:cNvPr>
            <p:cNvSpPr/>
            <p:nvPr/>
          </p:nvSpPr>
          <p:spPr>
            <a:xfrm>
              <a:off x="9903657"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9CB9FCB-5170-429E-BAAE-5D5E4392942B}"/>
                </a:ext>
              </a:extLst>
            </p:cNvPr>
            <p:cNvSpPr/>
            <p:nvPr/>
          </p:nvSpPr>
          <p:spPr>
            <a:xfrm>
              <a:off x="990365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D2E7767D-4974-47BC-8117-79BB9AA3CAB9}"/>
                </a:ext>
              </a:extLst>
            </p:cNvPr>
            <p:cNvSpPr/>
            <p:nvPr/>
          </p:nvSpPr>
          <p:spPr>
            <a:xfrm>
              <a:off x="10116239"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8B244FF-5F76-44AE-8622-8BD494AD6BB1}"/>
                </a:ext>
              </a:extLst>
            </p:cNvPr>
            <p:cNvSpPr/>
            <p:nvPr/>
          </p:nvSpPr>
          <p:spPr>
            <a:xfrm>
              <a:off x="1011623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270363A-17DD-46FC-B2AB-D76A3E5884CF}"/>
                </a:ext>
              </a:extLst>
            </p:cNvPr>
            <p:cNvSpPr/>
            <p:nvPr/>
          </p:nvSpPr>
          <p:spPr>
            <a:xfrm>
              <a:off x="10328821"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E8508E6E-81E7-4934-934E-74664D13C6F6}"/>
                </a:ext>
              </a:extLst>
            </p:cNvPr>
            <p:cNvSpPr/>
            <p:nvPr/>
          </p:nvSpPr>
          <p:spPr>
            <a:xfrm>
              <a:off x="1032882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E776A24A-B04C-436A-808C-CF501212C47C}"/>
                </a:ext>
              </a:extLst>
            </p:cNvPr>
            <p:cNvSpPr/>
            <p:nvPr/>
          </p:nvSpPr>
          <p:spPr>
            <a:xfrm>
              <a:off x="10541403"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D9A483DE-6662-49BA-B7E6-8B698F2D8ADE}"/>
                </a:ext>
              </a:extLst>
            </p:cNvPr>
            <p:cNvSpPr/>
            <p:nvPr/>
          </p:nvSpPr>
          <p:spPr>
            <a:xfrm>
              <a:off x="1054140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A4AEA27D-E3C7-4918-A9EC-6A37D7FBD07D}"/>
                </a:ext>
              </a:extLst>
            </p:cNvPr>
            <p:cNvSpPr/>
            <p:nvPr/>
          </p:nvSpPr>
          <p:spPr>
            <a:xfrm>
              <a:off x="1075398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63AFEA9-26A4-42F4-AE22-6403E906F02C}"/>
                </a:ext>
              </a:extLst>
            </p:cNvPr>
            <p:cNvSpPr/>
            <p:nvPr/>
          </p:nvSpPr>
          <p:spPr>
            <a:xfrm>
              <a:off x="1075398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0E32A52F-6140-4BF1-A19E-A6D0CD02F0A8}"/>
                </a:ext>
              </a:extLst>
            </p:cNvPr>
            <p:cNvSpPr/>
            <p:nvPr/>
          </p:nvSpPr>
          <p:spPr>
            <a:xfrm>
              <a:off x="8631676" y="349685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cxnSp>
          <p:nvCxnSpPr>
            <p:cNvPr id="61" name="Straight Arrow Connector 60">
              <a:extLst>
                <a:ext uri="{FF2B5EF4-FFF2-40B4-BE49-F238E27FC236}">
                  <a16:creationId xmlns:a16="http://schemas.microsoft.com/office/drawing/2014/main" id="{C82DC1C3-EC10-4288-B65B-A98DF489976E}"/>
                </a:ext>
              </a:extLst>
            </p:cNvPr>
            <p:cNvCxnSpPr>
              <a:cxnSpLocks/>
              <a:endCxn id="11" idx="0"/>
            </p:cNvCxnSpPr>
            <p:nvPr/>
          </p:nvCxnSpPr>
          <p:spPr>
            <a:xfrm>
              <a:off x="5149037" y="2210686"/>
              <a:ext cx="0"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87A0071-B317-49B7-BFA3-3087FA283D30}"/>
                </a:ext>
              </a:extLst>
            </p:cNvPr>
            <p:cNvCxnSpPr>
              <a:cxnSpLocks/>
            </p:cNvCxnSpPr>
            <p:nvPr/>
          </p:nvCxnSpPr>
          <p:spPr>
            <a:xfrm flipH="1">
              <a:off x="5361617" y="2210686"/>
              <a:ext cx="6464"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AE9D8C20-BD2E-4039-BA72-148F9D544D5C}"/>
                </a:ext>
              </a:extLst>
            </p:cNvPr>
            <p:cNvCxnSpPr>
              <a:cxnSpLocks/>
              <a:stCxn id="208" idx="3"/>
              <a:endCxn id="45" idx="0"/>
            </p:cNvCxnSpPr>
            <p:nvPr/>
          </p:nvCxnSpPr>
          <p:spPr>
            <a:xfrm>
              <a:off x="7318330" y="1939507"/>
              <a:ext cx="1941049" cy="1555629"/>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1510D71-CD1D-48F8-A62A-E373D1C971EE}"/>
              </a:ext>
            </a:extLst>
          </p:cNvPr>
          <p:cNvGrpSpPr/>
          <p:nvPr/>
        </p:nvGrpSpPr>
        <p:grpSpPr>
          <a:xfrm>
            <a:off x="2065803" y="2377583"/>
            <a:ext cx="7087215" cy="2989477"/>
            <a:chOff x="2063090" y="2332382"/>
            <a:chExt cx="7087215" cy="2989477"/>
          </a:xfrm>
        </p:grpSpPr>
        <p:sp>
          <p:nvSpPr>
            <p:cNvPr id="9" name="Speech Bubble: Rectangle 8">
              <a:extLst>
                <a:ext uri="{FF2B5EF4-FFF2-40B4-BE49-F238E27FC236}">
                  <a16:creationId xmlns:a16="http://schemas.microsoft.com/office/drawing/2014/main" id="{6D64BEE4-487C-4817-BEF9-2028711B7F40}"/>
                </a:ext>
              </a:extLst>
            </p:cNvPr>
            <p:cNvSpPr/>
            <p:nvPr/>
          </p:nvSpPr>
          <p:spPr>
            <a:xfrm>
              <a:off x="2063090" y="2332382"/>
              <a:ext cx="7087215" cy="2989477"/>
            </a:xfrm>
            <a:prstGeom prst="wedgeRectCallout">
              <a:avLst>
                <a:gd name="adj1" fmla="val -21851"/>
                <a:gd name="adj2" fmla="val 61115"/>
              </a:avLst>
            </a:prstGeom>
            <a:solidFill>
              <a:srgbClr val="E9E9E9">
                <a:alpha val="80000"/>
              </a:srgbClr>
            </a:solidFill>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1</a:t>
              </a:r>
            </a:p>
          </p:txBody>
        </p:sp>
        <p:sp>
          <p:nvSpPr>
            <p:cNvPr id="105" name="Rectangle: Rounded Corners 104">
              <a:extLst>
                <a:ext uri="{FF2B5EF4-FFF2-40B4-BE49-F238E27FC236}">
                  <a16:creationId xmlns:a16="http://schemas.microsoft.com/office/drawing/2014/main" id="{B2264250-D6E3-48ED-94C7-8AC6226057AF}"/>
                </a:ext>
              </a:extLst>
            </p:cNvPr>
            <p:cNvSpPr/>
            <p:nvPr/>
          </p:nvSpPr>
          <p:spPr>
            <a:xfrm>
              <a:off x="2140804" y="4477407"/>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0" name="Rectangle 9">
              <a:extLst>
                <a:ext uri="{FF2B5EF4-FFF2-40B4-BE49-F238E27FC236}">
                  <a16:creationId xmlns:a16="http://schemas.microsoft.com/office/drawing/2014/main" id="{5AE93E84-3CB8-4F67-BE44-A2003072BE6F}"/>
                </a:ext>
              </a:extLst>
            </p:cNvPr>
            <p:cNvSpPr/>
            <p:nvPr/>
          </p:nvSpPr>
          <p:spPr>
            <a:xfrm>
              <a:off x="2318041" y="4331230"/>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21" name="Rectangle 20">
              <a:extLst>
                <a:ext uri="{FF2B5EF4-FFF2-40B4-BE49-F238E27FC236}">
                  <a16:creationId xmlns:a16="http://schemas.microsoft.com/office/drawing/2014/main" id="{D1C69717-CC85-4681-B440-14A7816FD21A}"/>
                </a:ext>
              </a:extLst>
            </p:cNvPr>
            <p:cNvSpPr/>
            <p:nvPr/>
          </p:nvSpPr>
          <p:spPr>
            <a:xfrm>
              <a:off x="2954374"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07" name="Rectangle 106">
              <a:extLst>
                <a:ext uri="{FF2B5EF4-FFF2-40B4-BE49-F238E27FC236}">
                  <a16:creationId xmlns:a16="http://schemas.microsoft.com/office/drawing/2014/main" id="{6425890E-C3EB-4D7C-9086-52E7535A8C60}"/>
                </a:ext>
              </a:extLst>
            </p:cNvPr>
            <p:cNvSpPr/>
            <p:nvPr/>
          </p:nvSpPr>
          <p:spPr>
            <a:xfrm>
              <a:off x="295437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D3AB8E39-4125-4473-AB3B-593FFAA29904}"/>
                </a:ext>
              </a:extLst>
            </p:cNvPr>
            <p:cNvSpPr/>
            <p:nvPr/>
          </p:nvSpPr>
          <p:spPr>
            <a:xfrm>
              <a:off x="3166956"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09" name="Rectangle 108">
              <a:extLst>
                <a:ext uri="{FF2B5EF4-FFF2-40B4-BE49-F238E27FC236}">
                  <a16:creationId xmlns:a16="http://schemas.microsoft.com/office/drawing/2014/main" id="{78458E99-9204-435E-80CD-9E549084CDF7}"/>
                </a:ext>
              </a:extLst>
            </p:cNvPr>
            <p:cNvSpPr/>
            <p:nvPr/>
          </p:nvSpPr>
          <p:spPr>
            <a:xfrm>
              <a:off x="316695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B1305EE8-A7B1-4492-B2A6-389B0EB2B909}"/>
                </a:ext>
              </a:extLst>
            </p:cNvPr>
            <p:cNvSpPr/>
            <p:nvPr/>
          </p:nvSpPr>
          <p:spPr>
            <a:xfrm>
              <a:off x="3379538"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111" name="Rectangle 110">
              <a:extLst>
                <a:ext uri="{FF2B5EF4-FFF2-40B4-BE49-F238E27FC236}">
                  <a16:creationId xmlns:a16="http://schemas.microsoft.com/office/drawing/2014/main" id="{BA97D419-A89A-4846-B6F2-011B8324AC31}"/>
                </a:ext>
              </a:extLst>
            </p:cNvPr>
            <p:cNvSpPr/>
            <p:nvPr/>
          </p:nvSpPr>
          <p:spPr>
            <a:xfrm>
              <a:off x="337953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E47F8718-A5AB-4CB5-BE81-C82B7ECB7294}"/>
                </a:ext>
              </a:extLst>
            </p:cNvPr>
            <p:cNvSpPr/>
            <p:nvPr/>
          </p:nvSpPr>
          <p:spPr>
            <a:xfrm>
              <a:off x="359212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13" name="Rectangle 112">
              <a:extLst>
                <a:ext uri="{FF2B5EF4-FFF2-40B4-BE49-F238E27FC236}">
                  <a16:creationId xmlns:a16="http://schemas.microsoft.com/office/drawing/2014/main" id="{6084B24F-6DDB-47B3-A586-EB235B7B0578}"/>
                </a:ext>
              </a:extLst>
            </p:cNvPr>
            <p:cNvSpPr/>
            <p:nvPr/>
          </p:nvSpPr>
          <p:spPr>
            <a:xfrm>
              <a:off x="359211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6909B519-AE13-456F-8B53-FF17DBF19C57}"/>
                </a:ext>
              </a:extLst>
            </p:cNvPr>
            <p:cNvSpPr/>
            <p:nvPr/>
          </p:nvSpPr>
          <p:spPr>
            <a:xfrm>
              <a:off x="380470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59E1F60-A118-473F-9466-B86AD0DC3DB4}"/>
                </a:ext>
              </a:extLst>
            </p:cNvPr>
            <p:cNvSpPr/>
            <p:nvPr/>
          </p:nvSpPr>
          <p:spPr>
            <a:xfrm>
              <a:off x="380470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9E188616-C008-40A2-A233-4E4C62FDE3AA}"/>
                </a:ext>
              </a:extLst>
            </p:cNvPr>
            <p:cNvSpPr/>
            <p:nvPr/>
          </p:nvSpPr>
          <p:spPr>
            <a:xfrm>
              <a:off x="401728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076D493F-B4F9-47FC-AC61-2A21F0486292}"/>
                </a:ext>
              </a:extLst>
            </p:cNvPr>
            <p:cNvSpPr/>
            <p:nvPr/>
          </p:nvSpPr>
          <p:spPr>
            <a:xfrm>
              <a:off x="401728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303A98BD-A501-4003-9B35-B86F1C597C59}"/>
                </a:ext>
              </a:extLst>
            </p:cNvPr>
            <p:cNvSpPr/>
            <p:nvPr/>
          </p:nvSpPr>
          <p:spPr>
            <a:xfrm>
              <a:off x="422986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AC64333-6072-4153-B7DF-C0483663B672}"/>
                </a:ext>
              </a:extLst>
            </p:cNvPr>
            <p:cNvSpPr/>
            <p:nvPr/>
          </p:nvSpPr>
          <p:spPr>
            <a:xfrm>
              <a:off x="422986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AACC1CE9-7407-497E-88D0-1DED2C643A85}"/>
                </a:ext>
              </a:extLst>
            </p:cNvPr>
            <p:cNvSpPr/>
            <p:nvPr/>
          </p:nvSpPr>
          <p:spPr>
            <a:xfrm>
              <a:off x="4442448"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1E6F6D3C-81F0-4D5D-86D8-D7D782DFBD2B}"/>
                </a:ext>
              </a:extLst>
            </p:cNvPr>
            <p:cNvSpPr/>
            <p:nvPr/>
          </p:nvSpPr>
          <p:spPr>
            <a:xfrm>
              <a:off x="444244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BA31E18C-1B20-49AA-80E8-5EA8ADD884D2}"/>
                </a:ext>
              </a:extLst>
            </p:cNvPr>
            <p:cNvSpPr/>
            <p:nvPr/>
          </p:nvSpPr>
          <p:spPr>
            <a:xfrm>
              <a:off x="465503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0D549B15-EBF7-46C8-8C86-1D0DB19895ED}"/>
                </a:ext>
              </a:extLst>
            </p:cNvPr>
            <p:cNvSpPr/>
            <p:nvPr/>
          </p:nvSpPr>
          <p:spPr>
            <a:xfrm>
              <a:off x="465502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7534843E-AF51-4A44-8165-76CFDFF130E6}"/>
                </a:ext>
              </a:extLst>
            </p:cNvPr>
            <p:cNvSpPr/>
            <p:nvPr/>
          </p:nvSpPr>
          <p:spPr>
            <a:xfrm>
              <a:off x="486761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E38222E6-9708-4A74-9B96-58CBB9162DA9}"/>
                </a:ext>
              </a:extLst>
            </p:cNvPr>
            <p:cNvSpPr/>
            <p:nvPr/>
          </p:nvSpPr>
          <p:spPr>
            <a:xfrm>
              <a:off x="486761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6D8B91C2-10D5-4DDF-8723-C173F5031B9E}"/>
                </a:ext>
              </a:extLst>
            </p:cNvPr>
            <p:cNvSpPr/>
            <p:nvPr/>
          </p:nvSpPr>
          <p:spPr>
            <a:xfrm>
              <a:off x="508019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7" name="Rectangle 126">
              <a:extLst>
                <a:ext uri="{FF2B5EF4-FFF2-40B4-BE49-F238E27FC236}">
                  <a16:creationId xmlns:a16="http://schemas.microsoft.com/office/drawing/2014/main" id="{699F3B8D-B844-4320-889C-723D036932E9}"/>
                </a:ext>
              </a:extLst>
            </p:cNvPr>
            <p:cNvSpPr/>
            <p:nvPr/>
          </p:nvSpPr>
          <p:spPr>
            <a:xfrm>
              <a:off x="508019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25DE7565-031E-42AB-AA39-7C7069241582}"/>
                </a:ext>
              </a:extLst>
            </p:cNvPr>
            <p:cNvSpPr/>
            <p:nvPr/>
          </p:nvSpPr>
          <p:spPr>
            <a:xfrm>
              <a:off x="529277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9" name="Rectangle 128">
              <a:extLst>
                <a:ext uri="{FF2B5EF4-FFF2-40B4-BE49-F238E27FC236}">
                  <a16:creationId xmlns:a16="http://schemas.microsoft.com/office/drawing/2014/main" id="{366A2778-AC5B-4AEC-B6A0-AB934C8E9ECE}"/>
                </a:ext>
              </a:extLst>
            </p:cNvPr>
            <p:cNvSpPr/>
            <p:nvPr/>
          </p:nvSpPr>
          <p:spPr>
            <a:xfrm>
              <a:off x="529277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22B565B5-E2E9-4AE9-8341-2BF3B3F63EF9}"/>
                </a:ext>
              </a:extLst>
            </p:cNvPr>
            <p:cNvSpPr/>
            <p:nvPr/>
          </p:nvSpPr>
          <p:spPr>
            <a:xfrm>
              <a:off x="5660207" y="4327739"/>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131" name="Rectangle 130">
              <a:extLst>
                <a:ext uri="{FF2B5EF4-FFF2-40B4-BE49-F238E27FC236}">
                  <a16:creationId xmlns:a16="http://schemas.microsoft.com/office/drawing/2014/main" id="{BDEF81BF-8AE5-493E-8EFD-D96FB9D92024}"/>
                </a:ext>
              </a:extLst>
            </p:cNvPr>
            <p:cNvSpPr/>
            <p:nvPr/>
          </p:nvSpPr>
          <p:spPr>
            <a:xfrm>
              <a:off x="6321820" y="444002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32" name="Rectangle 131">
              <a:extLst>
                <a:ext uri="{FF2B5EF4-FFF2-40B4-BE49-F238E27FC236}">
                  <a16:creationId xmlns:a16="http://schemas.microsoft.com/office/drawing/2014/main" id="{B6F30CC2-F24C-4E9F-A265-44618AAA7B61}"/>
                </a:ext>
              </a:extLst>
            </p:cNvPr>
            <p:cNvSpPr/>
            <p:nvPr/>
          </p:nvSpPr>
          <p:spPr>
            <a:xfrm>
              <a:off x="632181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8AB2345F-A35A-4BF8-9ED6-48D4D5E5DA0A}"/>
                </a:ext>
              </a:extLst>
            </p:cNvPr>
            <p:cNvSpPr/>
            <p:nvPr/>
          </p:nvSpPr>
          <p:spPr>
            <a:xfrm>
              <a:off x="653440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77E9630A-9FDF-454A-BB31-AA52AAEC94B1}"/>
                </a:ext>
              </a:extLst>
            </p:cNvPr>
            <p:cNvSpPr/>
            <p:nvPr/>
          </p:nvSpPr>
          <p:spPr>
            <a:xfrm>
              <a:off x="674698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5F25E211-2552-4FE6-A6FB-FBC477883165}"/>
                </a:ext>
              </a:extLst>
            </p:cNvPr>
            <p:cNvSpPr/>
            <p:nvPr/>
          </p:nvSpPr>
          <p:spPr>
            <a:xfrm>
              <a:off x="695956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3CADE739-B75E-41FB-A594-FADD81773FB4}"/>
                </a:ext>
              </a:extLst>
            </p:cNvPr>
            <p:cNvSpPr/>
            <p:nvPr/>
          </p:nvSpPr>
          <p:spPr>
            <a:xfrm>
              <a:off x="6746984" y="4440028"/>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140" name="Rectangle 139">
              <a:extLst>
                <a:ext uri="{FF2B5EF4-FFF2-40B4-BE49-F238E27FC236}">
                  <a16:creationId xmlns:a16="http://schemas.microsoft.com/office/drawing/2014/main" id="{370CD237-6F3C-4F76-93BB-C2AF361C090D}"/>
                </a:ext>
              </a:extLst>
            </p:cNvPr>
            <p:cNvSpPr/>
            <p:nvPr/>
          </p:nvSpPr>
          <p:spPr>
            <a:xfrm>
              <a:off x="717214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602C13F6-08E7-48FA-89DE-369B13C635AF}"/>
                </a:ext>
              </a:extLst>
            </p:cNvPr>
            <p:cNvSpPr/>
            <p:nvPr/>
          </p:nvSpPr>
          <p:spPr>
            <a:xfrm>
              <a:off x="738472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8F69A1CC-3C06-4A22-8E8D-565A26261399}"/>
                </a:ext>
              </a:extLst>
            </p:cNvPr>
            <p:cNvSpPr/>
            <p:nvPr/>
          </p:nvSpPr>
          <p:spPr>
            <a:xfrm>
              <a:off x="759731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64FBB1A4-84D6-4F42-BF56-71F16ADBB3CC}"/>
                </a:ext>
              </a:extLst>
            </p:cNvPr>
            <p:cNvSpPr/>
            <p:nvPr/>
          </p:nvSpPr>
          <p:spPr>
            <a:xfrm>
              <a:off x="759731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9A647F24-BCFC-4ED4-8F76-365F1B023A87}"/>
                </a:ext>
              </a:extLst>
            </p:cNvPr>
            <p:cNvSpPr/>
            <p:nvPr/>
          </p:nvSpPr>
          <p:spPr>
            <a:xfrm>
              <a:off x="7809894"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74C4A461-B1AA-49EE-AC9C-27056C337992}"/>
                </a:ext>
              </a:extLst>
            </p:cNvPr>
            <p:cNvSpPr/>
            <p:nvPr/>
          </p:nvSpPr>
          <p:spPr>
            <a:xfrm>
              <a:off x="780989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48C312E0-58A7-41AC-9F9B-EC201317DF67}"/>
                </a:ext>
              </a:extLst>
            </p:cNvPr>
            <p:cNvSpPr/>
            <p:nvPr/>
          </p:nvSpPr>
          <p:spPr>
            <a:xfrm>
              <a:off x="8022476"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0DADD5B5-058E-4728-8150-6D382BA5DD6A}"/>
                </a:ext>
              </a:extLst>
            </p:cNvPr>
            <p:cNvSpPr/>
            <p:nvPr/>
          </p:nvSpPr>
          <p:spPr>
            <a:xfrm>
              <a:off x="802247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7EB1A90C-D9B6-4A24-8BF2-848F656D6287}"/>
                </a:ext>
              </a:extLst>
            </p:cNvPr>
            <p:cNvSpPr/>
            <p:nvPr/>
          </p:nvSpPr>
          <p:spPr>
            <a:xfrm>
              <a:off x="8235058"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12E3A96C-0F38-4CE6-9FAC-D7243BBF32DC}"/>
                </a:ext>
              </a:extLst>
            </p:cNvPr>
            <p:cNvSpPr/>
            <p:nvPr/>
          </p:nvSpPr>
          <p:spPr>
            <a:xfrm>
              <a:off x="823505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E0373B1-AC86-4E86-97AB-A9954398B484}"/>
                </a:ext>
              </a:extLst>
            </p:cNvPr>
            <p:cNvSpPr/>
            <p:nvPr/>
          </p:nvSpPr>
          <p:spPr>
            <a:xfrm>
              <a:off x="8447640"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B7EEF0F1-28F1-4C7F-B383-4FC9BC48FA1E}"/>
                </a:ext>
              </a:extLst>
            </p:cNvPr>
            <p:cNvSpPr/>
            <p:nvPr/>
          </p:nvSpPr>
          <p:spPr>
            <a:xfrm>
              <a:off x="844763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DAA1BB9-B55B-4163-91B5-E3DCA30FB7E7}"/>
                </a:ext>
              </a:extLst>
            </p:cNvPr>
            <p:cNvSpPr/>
            <p:nvPr/>
          </p:nvSpPr>
          <p:spPr>
            <a:xfrm>
              <a:off x="866022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8AAD73AC-BEE8-4022-B9FC-05A760A57A6C}"/>
                </a:ext>
              </a:extLst>
            </p:cNvPr>
            <p:cNvSpPr/>
            <p:nvPr/>
          </p:nvSpPr>
          <p:spPr>
            <a:xfrm>
              <a:off x="866022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1F4AACD5-022F-4C0D-97B9-8FD08637CFE4}"/>
                </a:ext>
              </a:extLst>
            </p:cNvPr>
            <p:cNvSpPr/>
            <p:nvPr/>
          </p:nvSpPr>
          <p:spPr>
            <a:xfrm>
              <a:off x="2593136" y="2681596"/>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1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18" name="Rectangle 217">
              <a:extLst>
                <a:ext uri="{FF2B5EF4-FFF2-40B4-BE49-F238E27FC236}">
                  <a16:creationId xmlns:a16="http://schemas.microsoft.com/office/drawing/2014/main" id="{EABFFA1E-9FD5-49F6-988F-29F3C58CAC74}"/>
                </a:ext>
              </a:extLst>
            </p:cNvPr>
            <p:cNvSpPr/>
            <p:nvPr/>
          </p:nvSpPr>
          <p:spPr>
            <a:xfrm>
              <a:off x="272826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9" name="Rectangle 218">
              <a:extLst>
                <a:ext uri="{FF2B5EF4-FFF2-40B4-BE49-F238E27FC236}">
                  <a16:creationId xmlns:a16="http://schemas.microsoft.com/office/drawing/2014/main" id="{FC7EC364-F724-44F8-806E-4E03E422284B}"/>
                </a:ext>
              </a:extLst>
            </p:cNvPr>
            <p:cNvSpPr/>
            <p:nvPr/>
          </p:nvSpPr>
          <p:spPr>
            <a:xfrm>
              <a:off x="301944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0" name="Rectangle 219">
              <a:extLst>
                <a:ext uri="{FF2B5EF4-FFF2-40B4-BE49-F238E27FC236}">
                  <a16:creationId xmlns:a16="http://schemas.microsoft.com/office/drawing/2014/main" id="{011BB84E-206D-4885-8216-A40B62051266}"/>
                </a:ext>
              </a:extLst>
            </p:cNvPr>
            <p:cNvSpPr/>
            <p:nvPr/>
          </p:nvSpPr>
          <p:spPr>
            <a:xfrm>
              <a:off x="331061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1" name="Rectangle 220">
              <a:extLst>
                <a:ext uri="{FF2B5EF4-FFF2-40B4-BE49-F238E27FC236}">
                  <a16:creationId xmlns:a16="http://schemas.microsoft.com/office/drawing/2014/main" id="{09C25B82-7D2E-452B-A760-3FC3C78476DD}"/>
                </a:ext>
              </a:extLst>
            </p:cNvPr>
            <p:cNvSpPr/>
            <p:nvPr/>
          </p:nvSpPr>
          <p:spPr>
            <a:xfrm>
              <a:off x="3601795"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2" name="Rectangle 221">
              <a:extLst>
                <a:ext uri="{FF2B5EF4-FFF2-40B4-BE49-F238E27FC236}">
                  <a16:creationId xmlns:a16="http://schemas.microsoft.com/office/drawing/2014/main" id="{F4EF5ADF-005A-451F-B044-067269C3DAC9}"/>
                </a:ext>
              </a:extLst>
            </p:cNvPr>
            <p:cNvSpPr/>
            <p:nvPr/>
          </p:nvSpPr>
          <p:spPr>
            <a:xfrm>
              <a:off x="3892971"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3" name="Rectangle 222">
              <a:extLst>
                <a:ext uri="{FF2B5EF4-FFF2-40B4-BE49-F238E27FC236}">
                  <a16:creationId xmlns:a16="http://schemas.microsoft.com/office/drawing/2014/main" id="{11B5B1DC-B3AD-491A-AEF2-D8FD9B38079B}"/>
                </a:ext>
              </a:extLst>
            </p:cNvPr>
            <p:cNvSpPr/>
            <p:nvPr/>
          </p:nvSpPr>
          <p:spPr>
            <a:xfrm>
              <a:off x="418414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4" name="Rectangle 223">
              <a:extLst>
                <a:ext uri="{FF2B5EF4-FFF2-40B4-BE49-F238E27FC236}">
                  <a16:creationId xmlns:a16="http://schemas.microsoft.com/office/drawing/2014/main" id="{B64A8D3D-0F0F-49D6-AF2D-5F5A7C814F50}"/>
                </a:ext>
              </a:extLst>
            </p:cNvPr>
            <p:cNvSpPr/>
            <p:nvPr/>
          </p:nvSpPr>
          <p:spPr>
            <a:xfrm>
              <a:off x="447532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1B0F0F9F-759E-40A2-A9C4-9157CB9E8796}"/>
                </a:ext>
              </a:extLst>
            </p:cNvPr>
            <p:cNvSpPr/>
            <p:nvPr/>
          </p:nvSpPr>
          <p:spPr>
            <a:xfrm>
              <a:off x="476649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cxnSp>
          <p:nvCxnSpPr>
            <p:cNvPr id="226" name="Straight Arrow Connector 225">
              <a:extLst>
                <a:ext uri="{FF2B5EF4-FFF2-40B4-BE49-F238E27FC236}">
                  <a16:creationId xmlns:a16="http://schemas.microsoft.com/office/drawing/2014/main" id="{F33BFD41-C8B4-4AFA-9192-25A2D4166C7B}"/>
                </a:ext>
              </a:extLst>
            </p:cNvPr>
            <p:cNvCxnSpPr>
              <a:cxnSpLocks/>
              <a:endCxn id="21" idx="0"/>
            </p:cNvCxnSpPr>
            <p:nvPr/>
          </p:nvCxnSpPr>
          <p:spPr>
            <a:xfrm>
              <a:off x="305527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5887D3-D7AB-4788-86C4-53DB3C8B3710}"/>
                </a:ext>
              </a:extLst>
            </p:cNvPr>
            <p:cNvCxnSpPr>
              <a:cxnSpLocks/>
            </p:cNvCxnSpPr>
            <p:nvPr/>
          </p:nvCxnSpPr>
          <p:spPr>
            <a:xfrm>
              <a:off x="326785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E077B4C8-FDAE-4E00-BBE9-C2B3C2B50889}"/>
                </a:ext>
              </a:extLst>
            </p:cNvPr>
            <p:cNvCxnSpPr>
              <a:cxnSpLocks/>
            </p:cNvCxnSpPr>
            <p:nvPr/>
          </p:nvCxnSpPr>
          <p:spPr>
            <a:xfrm>
              <a:off x="348043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B976D4B-84BA-4D35-936B-FF00C9DA5607}"/>
                </a:ext>
              </a:extLst>
            </p:cNvPr>
            <p:cNvCxnSpPr>
              <a:cxnSpLocks/>
              <a:endCxn id="139" idx="0"/>
            </p:cNvCxnSpPr>
            <p:nvPr/>
          </p:nvCxnSpPr>
          <p:spPr>
            <a:xfrm>
              <a:off x="5092808" y="2952775"/>
              <a:ext cx="2072808" cy="1487253"/>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0B968384-60AC-4809-B958-89EEAD5031C2}"/>
                </a:ext>
              </a:extLst>
            </p:cNvPr>
            <p:cNvSpPr/>
            <p:nvPr/>
          </p:nvSpPr>
          <p:spPr>
            <a:xfrm>
              <a:off x="6537913" y="4441750"/>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grpSp>
      <p:sp>
        <p:nvSpPr>
          <p:cNvPr id="103" name="Arrow: Left-Up 102">
            <a:extLst>
              <a:ext uri="{FF2B5EF4-FFF2-40B4-BE49-F238E27FC236}">
                <a16:creationId xmlns:a16="http://schemas.microsoft.com/office/drawing/2014/main" id="{45D3CEBA-3820-48D9-9A61-721986A5CD74}"/>
              </a:ext>
            </a:extLst>
          </p:cNvPr>
          <p:cNvSpPr/>
          <p:nvPr/>
        </p:nvSpPr>
        <p:spPr>
          <a:xfrm flipH="1" flipV="1">
            <a:off x="3656881" y="1794080"/>
            <a:ext cx="922383" cy="887516"/>
          </a:xfrm>
          <a:prstGeom prst="leftUpArrow">
            <a:avLst>
              <a:gd name="adj1" fmla="val 21630"/>
              <a:gd name="adj2" fmla="val 25000"/>
              <a:gd name="adj3" fmla="val 2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peech Bubble: Rectangle 231">
            <a:extLst>
              <a:ext uri="{FF2B5EF4-FFF2-40B4-BE49-F238E27FC236}">
                <a16:creationId xmlns:a16="http://schemas.microsoft.com/office/drawing/2014/main" id="{63B67B0C-AEC5-4FC5-9102-C2DD43810C8F}"/>
              </a:ext>
            </a:extLst>
          </p:cNvPr>
          <p:cNvSpPr/>
          <p:nvPr/>
        </p:nvSpPr>
        <p:spPr>
          <a:xfrm>
            <a:off x="212307" y="1554458"/>
            <a:ext cx="3138680" cy="1118169"/>
          </a:xfrm>
          <a:prstGeom prst="wedgeRectCallout">
            <a:avLst>
              <a:gd name="adj1" fmla="val 63093"/>
              <a:gd name="adj2" fmla="val -958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Namespace PU are split across processes:</a:t>
            </a:r>
            <a:br>
              <a:rPr kumimoji="0" lang="en-US" sz="1100" b="1"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1 PU = 2 Proc (8GB Mem), 1 Core/Proc (2C)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2 PU = 2 Proc, 1 Core/Proc + 1 Core (3C)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4 PU = 2 Proc, 2 Core/Proc + 1 Core (5C)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8 PU = 4 Proc, 2 Core/Proc + 1 Core (9C)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16 PU = 4 Proc, 4 Core/Proc + 1 Core (17C)</a:t>
            </a:r>
          </a:p>
        </p:txBody>
      </p:sp>
      <p:sp>
        <p:nvSpPr>
          <p:cNvPr id="54" name="Speech Bubble: Rectangle 53">
            <a:extLst>
              <a:ext uri="{FF2B5EF4-FFF2-40B4-BE49-F238E27FC236}">
                <a16:creationId xmlns:a16="http://schemas.microsoft.com/office/drawing/2014/main" id="{53B545F1-D424-4B32-B818-328D37F93035}"/>
              </a:ext>
            </a:extLst>
          </p:cNvPr>
          <p:cNvSpPr/>
          <p:nvPr/>
        </p:nvSpPr>
        <p:spPr>
          <a:xfrm>
            <a:off x="79000" y="3197430"/>
            <a:ext cx="2352356" cy="1371044"/>
          </a:xfrm>
          <a:prstGeom prst="wedgeRectCallout">
            <a:avLst>
              <a:gd name="adj1" fmla="val 72717"/>
              <a:gd name="adj2" fmla="val -352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Cores are exclusively mapped to a broker process. </a:t>
            </a:r>
            <a:br>
              <a:rPr lang="en-US" sz="1400">
                <a:solidFill>
                  <a:srgbClr val="000000"/>
                </a:solidFill>
                <a:latin typeface="Segoe UI"/>
              </a:rPr>
            </a:br>
            <a:br>
              <a:rPr lang="en-US" sz="1400">
                <a:solidFill>
                  <a:srgbClr val="000000"/>
                </a:solidFill>
                <a:latin typeface="Segoe UI"/>
              </a:rPr>
            </a:br>
            <a:r>
              <a:rPr lang="en-US" sz="1400">
                <a:solidFill>
                  <a:srgbClr val="000000"/>
                </a:solidFill>
                <a:latin typeface="Segoe UI"/>
              </a:rPr>
              <a:t>&gt;=2PU: 1 Core extra for utility tasks.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Speech Bubble: Rectangle 232">
            <a:extLst>
              <a:ext uri="{FF2B5EF4-FFF2-40B4-BE49-F238E27FC236}">
                <a16:creationId xmlns:a16="http://schemas.microsoft.com/office/drawing/2014/main" id="{164862BB-CA91-4D8B-9343-802E9C819ECE}"/>
              </a:ext>
            </a:extLst>
          </p:cNvPr>
          <p:cNvSpPr/>
          <p:nvPr/>
        </p:nvSpPr>
        <p:spPr>
          <a:xfrm>
            <a:off x="7863783" y="427361"/>
            <a:ext cx="2596232" cy="1401810"/>
          </a:xfrm>
          <a:prstGeom prst="wedgeRectCallout">
            <a:avLst>
              <a:gd name="adj1" fmla="val -76825"/>
              <a:gd name="adj2" fmla="val 4162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ownership is dynamically mapped to the process(es) associated with a namespace</a:t>
            </a:r>
            <a:r>
              <a:rPr lang="en-US" sz="1400">
                <a:solidFill>
                  <a:srgbClr val="000000"/>
                </a:solidFill>
                <a:latin typeface="Segoe UI"/>
              </a:rPr>
              <a:t> via SF</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Speech Bubble: Rectangle 180">
            <a:extLst>
              <a:ext uri="{FF2B5EF4-FFF2-40B4-BE49-F238E27FC236}">
                <a16:creationId xmlns:a16="http://schemas.microsoft.com/office/drawing/2014/main" id="{BE28ADDD-6BDB-DD17-195E-DBF76B4AD52A}"/>
              </a:ext>
            </a:extLst>
          </p:cNvPr>
          <p:cNvSpPr/>
          <p:nvPr/>
        </p:nvSpPr>
        <p:spPr>
          <a:xfrm>
            <a:off x="75704" y="4659675"/>
            <a:ext cx="2189251" cy="385608"/>
          </a:xfrm>
          <a:prstGeom prst="wedgeRectCallout">
            <a:avLst>
              <a:gd name="adj1" fmla="val 55547"/>
              <a:gd name="adj2" fmla="val -2098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solidFill>
                  <a:srgbClr val="000000"/>
                </a:solidFill>
                <a:latin typeface="Segoe UI"/>
              </a:rPr>
              <a:t>I</a:t>
            </a:r>
            <a:r>
              <a:rPr lang="en-US" sz="1400" dirty="0" err="1">
                <a:solidFill>
                  <a:srgbClr val="000000"/>
                </a:solidFill>
                <a:latin typeface="Segoe UI"/>
              </a:rPr>
              <a:t>solated</a:t>
            </a:r>
            <a:r>
              <a:rPr lang="en-US" sz="1400" dirty="0">
                <a:solidFill>
                  <a:srgbClr val="000000"/>
                </a:solidFill>
                <a:latin typeface="Segoe UI"/>
              </a:rPr>
              <a:t> VMs / L88is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63655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Standard</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506843"/>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89901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211259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211259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337792"/>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37161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360367"/>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52" name="Speech Bubble: Rectangle 151">
            <a:extLst>
              <a:ext uri="{FF2B5EF4-FFF2-40B4-BE49-F238E27FC236}">
                <a16:creationId xmlns:a16="http://schemas.microsoft.com/office/drawing/2014/main" id="{9EA4B727-872E-A133-E1CE-F55F83C031FF}"/>
              </a:ext>
            </a:extLst>
          </p:cNvPr>
          <p:cNvSpPr/>
          <p:nvPr/>
        </p:nvSpPr>
        <p:spPr>
          <a:xfrm>
            <a:off x="4845040" y="2863868"/>
            <a:ext cx="3094043" cy="1751389"/>
          </a:xfrm>
          <a:prstGeom prst="wedgeRectCallout">
            <a:avLst>
              <a:gd name="adj1" fmla="val -42412"/>
              <a:gd name="adj2" fmla="val -119837"/>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104346" y="306332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Normalizing</a:t>
            </a:r>
            <a:r>
              <a:rPr lang="de-DE" sz="1400" dirty="0">
                <a:solidFill>
                  <a:schemeClr val="bg2"/>
                </a:solidFill>
                <a:latin typeface="Segoe UI Semibold" panose="020B0702040204020203" pitchFamily="34" charset="0"/>
                <a:cs typeface="Segoe UI Semibold" panose="020B0702040204020203" pitchFamily="34" charset="0"/>
              </a:rPr>
              <a:t> / </a:t>
            </a:r>
            <a:r>
              <a:rPr lang="de-DE" sz="1400" dirty="0" err="1">
                <a:solidFill>
                  <a:schemeClr val="bg2"/>
                </a:solidFill>
                <a:latin typeface="Segoe UI Semibold" panose="020B0702040204020203" pitchFamily="34" charset="0"/>
                <a:cs typeface="Segoe UI Semibold" panose="020B0702040204020203" pitchFamily="34" charset="0"/>
              </a:rPr>
              <a:t>Indexing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103091" y="34499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Batching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103090" y="4156308"/>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Azure Storage Provider</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409634" y="3234438"/>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5348674C-C068-902C-759E-D56AE09B7B17}"/>
              </a:ext>
            </a:extLst>
          </p:cNvPr>
          <p:cNvSpPr/>
          <p:nvPr/>
        </p:nvSpPr>
        <p:spPr>
          <a:xfrm>
            <a:off x="3911149" y="4754892"/>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8243352" y="4763722"/>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7228791" y="4763723"/>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8039513" y="5543383"/>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4042573" y="5735374"/>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4042573" y="503999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4617226" y="5034506"/>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BC178B84-E7A3-F3C4-00E7-216AA1498246}"/>
              </a:ext>
            </a:extLst>
          </p:cNvPr>
          <p:cNvSpPr/>
          <p:nvPr/>
        </p:nvSpPr>
        <p:spPr>
          <a:xfrm>
            <a:off x="5191878" y="5029020"/>
            <a:ext cx="1268785" cy="62897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p:cNvCxnSpPr>
          <p:nvPr/>
        </p:nvCxnSpPr>
        <p:spPr>
          <a:xfrm>
            <a:off x="6153183" y="4477055"/>
            <a:ext cx="179194" cy="628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TextBox 188">
            <a:extLst>
              <a:ext uri="{FF2B5EF4-FFF2-40B4-BE49-F238E27FC236}">
                <a16:creationId xmlns:a16="http://schemas.microsoft.com/office/drawing/2014/main" id="{56A7A231-AA2E-79D4-C757-ADA093BDA119}"/>
              </a:ext>
            </a:extLst>
          </p:cNvPr>
          <p:cNvSpPr txBox="1"/>
          <p:nvPr/>
        </p:nvSpPr>
        <p:spPr>
          <a:xfrm>
            <a:off x="5392365" y="4825183"/>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190" name="TextBox 189">
            <a:extLst>
              <a:ext uri="{FF2B5EF4-FFF2-40B4-BE49-F238E27FC236}">
                <a16:creationId xmlns:a16="http://schemas.microsoft.com/office/drawing/2014/main" id="{3AB86A1A-0F54-559C-BAB3-6405ABD8FCF9}"/>
              </a:ext>
            </a:extLst>
          </p:cNvPr>
          <p:cNvSpPr txBox="1"/>
          <p:nvPr/>
        </p:nvSpPr>
        <p:spPr>
          <a:xfrm>
            <a:off x="4704516" y="4841067"/>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5" name="TextBox 194">
            <a:extLst>
              <a:ext uri="{FF2B5EF4-FFF2-40B4-BE49-F238E27FC236}">
                <a16:creationId xmlns:a16="http://schemas.microsoft.com/office/drawing/2014/main" id="{517E5EB7-853A-FFB5-A11F-04097C025FE7}"/>
              </a:ext>
            </a:extLst>
          </p:cNvPr>
          <p:cNvSpPr txBox="1"/>
          <p:nvPr/>
        </p:nvSpPr>
        <p:spPr>
          <a:xfrm>
            <a:off x="4110262" y="4844632"/>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7" name="Rectangle 196">
            <a:extLst>
              <a:ext uri="{FF2B5EF4-FFF2-40B4-BE49-F238E27FC236}">
                <a16:creationId xmlns:a16="http://schemas.microsoft.com/office/drawing/2014/main" id="{C6A4B450-48BC-6061-BABC-431D66E6BC3D}"/>
              </a:ext>
            </a:extLst>
          </p:cNvPr>
          <p:cNvSpPr/>
          <p:nvPr/>
        </p:nvSpPr>
        <p:spPr>
          <a:xfrm>
            <a:off x="571302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78D3CDFD-2991-B88A-C2D4-2DA2A499E48B}"/>
              </a:ext>
            </a:extLst>
          </p:cNvPr>
          <p:cNvSpPr/>
          <p:nvPr/>
        </p:nvSpPr>
        <p:spPr>
          <a:xfrm>
            <a:off x="585974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B97F8B93-3513-70F0-262B-84FCE07E11DB}"/>
              </a:ext>
            </a:extLst>
          </p:cNvPr>
          <p:cNvSpPr/>
          <p:nvPr/>
        </p:nvSpPr>
        <p:spPr>
          <a:xfrm>
            <a:off x="600646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62F18D5E-C79F-B9F0-5FE8-6D53D9DC407A}"/>
              </a:ext>
            </a:extLst>
          </p:cNvPr>
          <p:cNvSpPr/>
          <p:nvPr/>
        </p:nvSpPr>
        <p:spPr>
          <a:xfrm>
            <a:off x="615318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88AB620-E7EE-4748-6D7C-B75201B86351}"/>
              </a:ext>
            </a:extLst>
          </p:cNvPr>
          <p:cNvSpPr/>
          <p:nvPr/>
        </p:nvSpPr>
        <p:spPr>
          <a:xfrm>
            <a:off x="629990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419FDD1C-7641-357E-0930-3C60F71288BA}"/>
              </a:ext>
            </a:extLst>
          </p:cNvPr>
          <p:cNvSpPr/>
          <p:nvPr/>
        </p:nvSpPr>
        <p:spPr>
          <a:xfrm>
            <a:off x="6519975" y="5741047"/>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6814312"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7332637"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7625830"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8386897" y="573537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8678716" y="5735374"/>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sp>
        <p:nvSpPr>
          <p:cNvPr id="210" name="Speech Bubble: Rectangle 209">
            <a:extLst>
              <a:ext uri="{FF2B5EF4-FFF2-40B4-BE49-F238E27FC236}">
                <a16:creationId xmlns:a16="http://schemas.microsoft.com/office/drawing/2014/main" id="{12CB93CE-4994-5B56-2A41-CFBFA42FFA74}"/>
              </a:ext>
            </a:extLst>
          </p:cNvPr>
          <p:cNvSpPr/>
          <p:nvPr/>
        </p:nvSpPr>
        <p:spPr>
          <a:xfrm>
            <a:off x="9456953" y="3020796"/>
            <a:ext cx="2451311" cy="3570738"/>
          </a:xfrm>
          <a:prstGeom prst="wedgeRectCallout">
            <a:avLst>
              <a:gd name="adj1" fmla="val -76384"/>
              <a:gd name="adj2" fmla="val 2059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Each</a:t>
            </a:r>
            <a:r>
              <a:rPr kumimoji="0" lang="de-DE" b="0" i="0" u="none" strike="noStrike" kern="1200" cap="none" spc="0" normalizeH="0" baseline="0" noProof="0" dirty="0">
                <a:ln>
                  <a:noFill/>
                </a:ln>
                <a:solidFill>
                  <a:srgbClr val="000000"/>
                </a:solidFill>
                <a:effectLst/>
                <a:uLnTx/>
                <a:uFillTx/>
                <a:latin typeface="Segoe UI"/>
                <a:ea typeface="+mn-ea"/>
                <a:cs typeface="+mn-cs"/>
              </a:rPr>
              <a:t> Event Hub Cluster </a:t>
            </a:r>
            <a:r>
              <a:rPr kumimoji="0" lang="de-DE" b="0" i="0" u="none" strike="noStrike" kern="1200" cap="none" spc="0" normalizeH="0" baseline="0" noProof="0" dirty="0" err="1">
                <a:ln>
                  <a:noFill/>
                </a:ln>
                <a:solidFill>
                  <a:srgbClr val="000000"/>
                </a:solidFill>
                <a:effectLst/>
                <a:uLnTx/>
                <a:uFillTx/>
                <a:latin typeface="Segoe UI"/>
                <a:ea typeface="+mn-ea"/>
                <a:cs typeface="+mn-cs"/>
              </a:rPr>
              <a:t>uses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numerous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spread</a:t>
            </a:r>
            <a:r>
              <a:rPr kumimoji="0" lang="de-DE" b="0" i="0" u="none" strike="noStrike" kern="1200" cap="none" spc="0" normalizeH="0" baseline="0" noProof="0" dirty="0">
                <a:ln>
                  <a:noFill/>
                </a:ln>
                <a:solidFill>
                  <a:srgbClr val="000000"/>
                </a:solidFill>
                <a:effectLst/>
                <a:uLnTx/>
                <a:uFillTx/>
                <a:latin typeface="Segoe UI"/>
                <a:ea typeface="+mn-ea"/>
                <a:cs typeface="+mn-cs"/>
              </a:rPr>
              <a:t> the </a:t>
            </a:r>
            <a:r>
              <a:rPr kumimoji="0" lang="de-DE" b="0" i="0" u="none" strike="noStrike" kern="1200" cap="none" spc="0" normalizeH="0" baseline="0" noProof="0" dirty="0" err="1">
                <a:ln>
                  <a:noFill/>
                </a:ln>
                <a:solidFill>
                  <a:srgbClr val="000000"/>
                </a:solidFill>
                <a:effectLst/>
                <a:uLnTx/>
                <a:uFillTx/>
                <a:latin typeface="Segoe UI"/>
                <a:ea typeface="+mn-ea"/>
                <a:cs typeface="+mn-cs"/>
              </a:rPr>
              <a:t>load</a:t>
            </a:r>
            <a:r>
              <a:rPr kumimoji="0" lang="de-DE" b="0" i="0" u="none" strike="noStrike" kern="1200" cap="none" spc="0" normalizeH="0" baseline="0" noProof="0" dirty="0">
                <a:ln>
                  <a:noFill/>
                </a:ln>
                <a:solidFill>
                  <a:srgbClr val="000000"/>
                </a:solidFill>
                <a:effectLst/>
                <a:uLnTx/>
                <a:uFillTx/>
                <a:latin typeface="Segoe UI"/>
                <a:ea typeface="+mn-ea"/>
                <a:cs typeface="+mn-cs"/>
              </a:rPr>
              <a:t> and </a:t>
            </a:r>
            <a:r>
              <a:rPr kumimoji="0" lang="de-DE" b="0" i="0" u="none" strike="noStrike" kern="1200" cap="none" spc="0" normalizeH="0" baseline="0" noProof="0" dirty="0" err="1">
                <a:ln>
                  <a:noFill/>
                </a:ln>
                <a:solidFill>
                  <a:srgbClr val="000000"/>
                </a:solidFill>
                <a:effectLst/>
                <a:uLnTx/>
                <a:uFillTx/>
                <a:latin typeface="Segoe UI"/>
                <a:ea typeface="+mn-ea"/>
                <a:cs typeface="+mn-cs"/>
              </a:rPr>
              <a:t>overcome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quota</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limitations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Partition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is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allocated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those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848730" y="3340091"/>
            <a:ext cx="864953" cy="541893"/>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1100" dirty="0"/>
              <a:t>Index</a:t>
            </a:r>
            <a:endParaRPr lang="en-US" sz="1100" dirty="0"/>
          </a:p>
        </p:txBody>
      </p:sp>
      <p:cxnSp>
        <p:nvCxnSpPr>
          <p:cNvPr id="213" name="Straight Arrow Connector 212">
            <a:extLst>
              <a:ext uri="{FF2B5EF4-FFF2-40B4-BE49-F238E27FC236}">
                <a16:creationId xmlns:a16="http://schemas.microsoft.com/office/drawing/2014/main" id="{0469A3D0-1A19-B37C-DC9C-C77FF22C2E3A}"/>
              </a:ext>
            </a:extLst>
          </p:cNvPr>
          <p:cNvCxnSpPr>
            <a:cxnSpLocks/>
            <a:stCxn id="212" idx="3"/>
          </p:cNvCxnSpPr>
          <p:nvPr/>
        </p:nvCxnSpPr>
        <p:spPr>
          <a:xfrm>
            <a:off x="8281207" y="3881984"/>
            <a:ext cx="0" cy="3596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6" name="Speech Bubble: Rectangle 215">
            <a:extLst>
              <a:ext uri="{FF2B5EF4-FFF2-40B4-BE49-F238E27FC236}">
                <a16:creationId xmlns:a16="http://schemas.microsoft.com/office/drawing/2014/main" id="{1122BE49-0CAA-DBF9-70F6-41B8B638B888}"/>
              </a:ext>
            </a:extLst>
          </p:cNvPr>
          <p:cNvSpPr/>
          <p:nvPr/>
        </p:nvSpPr>
        <p:spPr>
          <a:xfrm>
            <a:off x="639008" y="2853262"/>
            <a:ext cx="2451311" cy="3738271"/>
          </a:xfrm>
          <a:prstGeom prst="wedgeRectCallout">
            <a:avLst>
              <a:gd name="adj1" fmla="val 85413"/>
              <a:gd name="adj2" fmla="val 2027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Events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blobs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All </a:t>
            </a:r>
            <a:r>
              <a:rPr kumimoji="0" lang="de-DE" b="0" i="0" u="none" strike="noStrike" kern="1200" cap="none" spc="0" normalizeH="0" baseline="0" noProof="0" dirty="0" err="1">
                <a:ln>
                  <a:noFill/>
                </a:ln>
                <a:solidFill>
                  <a:srgbClr val="000000"/>
                </a:solidFill>
                <a:effectLst/>
                <a:uLnTx/>
                <a:uFillTx/>
                <a:latin typeface="Segoe UI"/>
                <a:ea typeface="+mn-ea"/>
                <a:cs typeface="+mn-cs"/>
              </a:rPr>
              <a:t>writes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synchronously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triple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replicated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across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zones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sealed</a:t>
            </a:r>
            <a:r>
              <a:rPr kumimoji="0" lang="de-DE" b="0" i="0" u="none" strike="noStrike" kern="1200" cap="none" spc="0" normalizeH="0" baseline="0" noProof="0" dirty="0">
                <a:ln>
                  <a:noFill/>
                </a:ln>
                <a:solidFill>
                  <a:srgbClr val="000000"/>
                </a:solidFill>
                <a:effectLst/>
                <a:uLnTx/>
                <a:uFillTx/>
                <a:latin typeface="Segoe UI"/>
                <a:ea typeface="+mn-ea"/>
                <a:cs typeface="+mn-cs"/>
              </a:rPr>
              <a:t> after </a:t>
            </a:r>
            <a:r>
              <a:rPr kumimoji="0" lang="de-DE" b="0" i="0" u="none" strike="noStrike" kern="1200" cap="none" spc="0" normalizeH="0" baseline="0" noProof="0" dirty="0" err="1">
                <a:ln>
                  <a:noFill/>
                </a:ln>
                <a:solidFill>
                  <a:srgbClr val="000000"/>
                </a:solidFill>
                <a:effectLst/>
                <a:uLnTx/>
                <a:uFillTx/>
                <a:latin typeface="Segoe UI"/>
                <a:ea typeface="+mn-ea"/>
                <a:cs typeface="+mn-cs"/>
              </a:rPr>
              <a:t>hitting</a:t>
            </a:r>
            <a:r>
              <a:rPr kumimoji="0" lang="de-DE" b="0" i="0" u="none" strike="noStrike" kern="1200" cap="none" spc="0" normalizeH="0" baseline="0" noProof="0" dirty="0">
                <a:ln>
                  <a:noFill/>
                </a:ln>
                <a:solidFill>
                  <a:srgbClr val="000000"/>
                </a:solidFill>
                <a:effectLst/>
                <a:uLnTx/>
                <a:uFillTx/>
                <a:latin typeface="Segoe UI"/>
                <a:ea typeface="+mn-ea"/>
                <a:cs typeface="+mn-cs"/>
              </a:rPr>
              <a:t> a </a:t>
            </a:r>
            <a:r>
              <a:rPr kumimoji="0" lang="de-DE" b="0" i="0" u="none" strike="noStrike" kern="1200" cap="none" spc="0" normalizeH="0" baseline="0" noProof="0" dirty="0" err="1">
                <a:ln>
                  <a:noFill/>
                </a:ln>
                <a:solidFill>
                  <a:srgbClr val="000000"/>
                </a:solidFill>
                <a:effectLst/>
                <a:uLnTx/>
                <a:uFillTx/>
                <a:latin typeface="Segoe UI"/>
                <a:ea typeface="+mn-ea"/>
                <a:cs typeface="+mn-cs"/>
              </a:rPr>
              <a:t>size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threshold</a:t>
            </a:r>
            <a:r>
              <a:rPr kumimoji="0" lang="de-DE"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Expiry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removes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E64E9B85-1BDB-51CD-D027-6D67727EA2C5}"/>
              </a:ext>
            </a:extLst>
          </p:cNvPr>
          <p:cNvSpPr/>
          <p:nvPr/>
        </p:nvSpPr>
        <p:spPr>
          <a:xfrm>
            <a:off x="5092755" y="38090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At-Rest Encryption (CMK)</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409634" y="3616902"/>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Arrow: Down 218">
            <a:extLst>
              <a:ext uri="{FF2B5EF4-FFF2-40B4-BE49-F238E27FC236}">
                <a16:creationId xmlns:a16="http://schemas.microsoft.com/office/drawing/2014/main" id="{7A90172E-EED4-0989-DCB2-2F2313B2AA0C}"/>
              </a:ext>
            </a:extLst>
          </p:cNvPr>
          <p:cNvSpPr/>
          <p:nvPr/>
        </p:nvSpPr>
        <p:spPr>
          <a:xfrm>
            <a:off x="7409634" y="401667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6914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0ED30AC4-2CA5-9E06-2173-4D1E693E33FB}"/>
              </a:ext>
            </a:extLst>
          </p:cNvPr>
          <p:cNvSpPr/>
          <p:nvPr/>
        </p:nvSpPr>
        <p:spPr>
          <a:xfrm>
            <a:off x="395234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19" name="Flowchart: Magnetic Disk 118">
            <a:extLst>
              <a:ext uri="{FF2B5EF4-FFF2-40B4-BE49-F238E27FC236}">
                <a16:creationId xmlns:a16="http://schemas.microsoft.com/office/drawing/2014/main" id="{BD11D14D-F189-4FBD-8FE9-C8C0D5DB677F}"/>
              </a:ext>
            </a:extLst>
          </p:cNvPr>
          <p:cNvSpPr/>
          <p:nvPr/>
        </p:nvSpPr>
        <p:spPr>
          <a:xfrm>
            <a:off x="469480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0" name="Flowchart: Magnetic Disk 119">
            <a:extLst>
              <a:ext uri="{FF2B5EF4-FFF2-40B4-BE49-F238E27FC236}">
                <a16:creationId xmlns:a16="http://schemas.microsoft.com/office/drawing/2014/main" id="{CE4A7371-CEEF-E864-F079-787DCD143B31}"/>
              </a:ext>
            </a:extLst>
          </p:cNvPr>
          <p:cNvSpPr/>
          <p:nvPr/>
        </p:nvSpPr>
        <p:spPr>
          <a:xfrm>
            <a:off x="5448485"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1" name="Flowchart: Magnetic Disk 120">
            <a:extLst>
              <a:ext uri="{FF2B5EF4-FFF2-40B4-BE49-F238E27FC236}">
                <a16:creationId xmlns:a16="http://schemas.microsoft.com/office/drawing/2014/main" id="{1D6B1F43-C238-53D8-CB6D-166A36D51726}"/>
              </a:ext>
            </a:extLst>
          </p:cNvPr>
          <p:cNvSpPr/>
          <p:nvPr/>
        </p:nvSpPr>
        <p:spPr>
          <a:xfrm>
            <a:off x="6196553"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2" name="Flowchart: Magnetic Disk 121">
            <a:extLst>
              <a:ext uri="{FF2B5EF4-FFF2-40B4-BE49-F238E27FC236}">
                <a16:creationId xmlns:a16="http://schemas.microsoft.com/office/drawing/2014/main" id="{5EC56533-9AB5-E798-9C80-216CCB4F198D}"/>
              </a:ext>
            </a:extLst>
          </p:cNvPr>
          <p:cNvSpPr/>
          <p:nvPr/>
        </p:nvSpPr>
        <p:spPr>
          <a:xfrm>
            <a:off x="6944621"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3" name="Flowchart: Magnetic Disk 122">
            <a:extLst>
              <a:ext uri="{FF2B5EF4-FFF2-40B4-BE49-F238E27FC236}">
                <a16:creationId xmlns:a16="http://schemas.microsoft.com/office/drawing/2014/main" id="{C8BC2FC7-5978-947F-547B-5FF0BDF4873D}"/>
              </a:ext>
            </a:extLst>
          </p:cNvPr>
          <p:cNvSpPr/>
          <p:nvPr/>
        </p:nvSpPr>
        <p:spPr>
          <a:xfrm>
            <a:off x="769829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4" name="Flowchart: Magnetic Disk 123">
            <a:extLst>
              <a:ext uri="{FF2B5EF4-FFF2-40B4-BE49-F238E27FC236}">
                <a16:creationId xmlns:a16="http://schemas.microsoft.com/office/drawing/2014/main" id="{A3D77177-9694-EBA6-942D-8E050915949C}"/>
              </a:ext>
            </a:extLst>
          </p:cNvPr>
          <p:cNvSpPr/>
          <p:nvPr/>
        </p:nvSpPr>
        <p:spPr>
          <a:xfrm>
            <a:off x="844075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Premium</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26000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65218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18657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1865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09095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124784"/>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113532"/>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60" name="Rectangle 159">
            <a:extLst>
              <a:ext uri="{FF2B5EF4-FFF2-40B4-BE49-F238E27FC236}">
                <a16:creationId xmlns:a16="http://schemas.microsoft.com/office/drawing/2014/main" id="{5348674C-C068-902C-759E-D56AE09B7B17}"/>
              </a:ext>
            </a:extLst>
          </p:cNvPr>
          <p:cNvSpPr/>
          <p:nvPr/>
        </p:nvSpPr>
        <p:spPr>
          <a:xfrm>
            <a:off x="6001105" y="5121348"/>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10333308" y="5130178"/>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9318747" y="5130179"/>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10129469" y="5909839"/>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6132529" y="6101830"/>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6132529" y="5406448"/>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6707182" y="540096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03" name="Rectangle 202">
            <a:extLst>
              <a:ext uri="{FF2B5EF4-FFF2-40B4-BE49-F238E27FC236}">
                <a16:creationId xmlns:a16="http://schemas.microsoft.com/office/drawing/2014/main" id="{419FDD1C-7641-357E-0930-3C60F71288BA}"/>
              </a:ext>
            </a:extLst>
          </p:cNvPr>
          <p:cNvSpPr/>
          <p:nvPr/>
        </p:nvSpPr>
        <p:spPr>
          <a:xfrm>
            <a:off x="8609931" y="6107503"/>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8904268"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9422593"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9715786"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10476853" y="610183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10768672" y="6101830"/>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grpSp>
        <p:nvGrpSpPr>
          <p:cNvPr id="3" name="Group 2">
            <a:extLst>
              <a:ext uri="{FF2B5EF4-FFF2-40B4-BE49-F238E27FC236}">
                <a16:creationId xmlns:a16="http://schemas.microsoft.com/office/drawing/2014/main" id="{E145EC09-916C-F778-006B-80E108440C50}"/>
              </a:ext>
            </a:extLst>
          </p:cNvPr>
          <p:cNvGrpSpPr/>
          <p:nvPr/>
        </p:nvGrpSpPr>
        <p:grpSpPr>
          <a:xfrm>
            <a:off x="6027902" y="1743548"/>
            <a:ext cx="3620842" cy="1315845"/>
            <a:chOff x="4980346" y="2417029"/>
            <a:chExt cx="3620842" cy="1751389"/>
          </a:xfrm>
        </p:grpSpPr>
        <p:sp>
          <p:nvSpPr>
            <p:cNvPr id="152" name="Speech Bubble: Rectangle 151">
              <a:extLst>
                <a:ext uri="{FF2B5EF4-FFF2-40B4-BE49-F238E27FC236}">
                  <a16:creationId xmlns:a16="http://schemas.microsoft.com/office/drawing/2014/main" id="{9EA4B727-872E-A133-E1CE-F55F83C031FF}"/>
                </a:ext>
              </a:extLst>
            </p:cNvPr>
            <p:cNvSpPr/>
            <p:nvPr/>
          </p:nvSpPr>
          <p:spPr>
            <a:xfrm>
              <a:off x="4980346" y="2417029"/>
              <a:ext cx="3094043" cy="1751389"/>
            </a:xfrm>
            <a:prstGeom prst="wedgeRectCallout">
              <a:avLst>
                <a:gd name="adj1" fmla="val -78674"/>
                <a:gd name="adj2" fmla="val -8828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239652" y="2616490"/>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Normalizing</a:t>
              </a:r>
              <a:r>
                <a:rPr lang="de-DE" sz="1050" dirty="0">
                  <a:solidFill>
                    <a:schemeClr val="bg2"/>
                  </a:solidFill>
                  <a:latin typeface="Segoe UI Semibold" panose="020B0702040204020203" pitchFamily="34" charset="0"/>
                  <a:cs typeface="Segoe UI Semibold" panose="020B0702040204020203" pitchFamily="34" charset="0"/>
                </a:rPr>
                <a:t> / </a:t>
              </a:r>
              <a:r>
                <a:rPr lang="de-DE" sz="1050" dirty="0" err="1">
                  <a:solidFill>
                    <a:schemeClr val="bg2"/>
                  </a:solidFill>
                  <a:latin typeface="Segoe UI Semibold" panose="020B0702040204020203" pitchFamily="34" charset="0"/>
                  <a:cs typeface="Segoe UI Semibold" panose="020B0702040204020203" pitchFamily="34" charset="0"/>
                </a:rPr>
                <a:t>Indexing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238397" y="30031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Batching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238396" y="370946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Block Store Provider</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544940" y="2787599"/>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951336" y="3169518"/>
              <a:ext cx="649852" cy="541892"/>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900" dirty="0"/>
                <a:t>Index</a:t>
              </a:r>
              <a:endParaRPr lang="en-US" sz="900" dirty="0"/>
            </a:p>
          </p:txBody>
        </p:sp>
        <p:sp>
          <p:nvSpPr>
            <p:cNvPr id="218" name="Rectangle 217">
              <a:extLst>
                <a:ext uri="{FF2B5EF4-FFF2-40B4-BE49-F238E27FC236}">
                  <a16:creationId xmlns:a16="http://schemas.microsoft.com/office/drawing/2014/main" id="{E64E9B85-1BDB-51CD-D027-6D67727EA2C5}"/>
                </a:ext>
              </a:extLst>
            </p:cNvPr>
            <p:cNvSpPr/>
            <p:nvPr/>
          </p:nvSpPr>
          <p:spPr>
            <a:xfrm>
              <a:off x="5228061" y="33622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At-Rest Encryption (CMK)</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544940" y="317006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9" name="Arrow: Down 218">
              <a:extLst>
                <a:ext uri="{FF2B5EF4-FFF2-40B4-BE49-F238E27FC236}">
                  <a16:creationId xmlns:a16="http://schemas.microsoft.com/office/drawing/2014/main" id="{7A90172E-EED4-0989-DCB2-2F2313B2AA0C}"/>
                </a:ext>
              </a:extLst>
            </p:cNvPr>
            <p:cNvSpPr/>
            <p:nvPr/>
          </p:nvSpPr>
          <p:spPr>
            <a:xfrm>
              <a:off x="7544940" y="3569834"/>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8" name="Rectangle: Rounded Corners 77">
            <a:extLst>
              <a:ext uri="{FF2B5EF4-FFF2-40B4-BE49-F238E27FC236}">
                <a16:creationId xmlns:a16="http://schemas.microsoft.com/office/drawing/2014/main" id="{9624493C-3048-51B7-BBE6-82F01ABC54FF}"/>
              </a:ext>
            </a:extLst>
          </p:cNvPr>
          <p:cNvSpPr/>
          <p:nvPr/>
        </p:nvSpPr>
        <p:spPr>
          <a:xfrm>
            <a:off x="1694574" y="358852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Local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Block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Store </a:t>
            </a:r>
          </a:p>
        </p:txBody>
      </p:sp>
      <p:sp>
        <p:nvSpPr>
          <p:cNvPr id="79" name="Rectangle: Rounded Corners 78">
            <a:extLst>
              <a:ext uri="{FF2B5EF4-FFF2-40B4-BE49-F238E27FC236}">
                <a16:creationId xmlns:a16="http://schemas.microsoft.com/office/drawing/2014/main" id="{AA5F3BC9-3DC6-2924-7298-9A10FDD4271A}"/>
              </a:ext>
            </a:extLst>
          </p:cNvPr>
          <p:cNvSpPr/>
          <p:nvPr/>
        </p:nvSpPr>
        <p:spPr>
          <a:xfrm>
            <a:off x="3405006"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80" name="Rectangle: Rounded Corners 79">
            <a:extLst>
              <a:ext uri="{FF2B5EF4-FFF2-40B4-BE49-F238E27FC236}">
                <a16:creationId xmlns:a16="http://schemas.microsoft.com/office/drawing/2014/main" id="{ECF289A4-A1BB-06F7-B7F0-4120F551B710}"/>
              </a:ext>
            </a:extLst>
          </p:cNvPr>
          <p:cNvSpPr/>
          <p:nvPr/>
        </p:nvSpPr>
        <p:spPr>
          <a:xfrm>
            <a:off x="4069415"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81" name="Rectangle: Rounded Corners 80">
            <a:extLst>
              <a:ext uri="{FF2B5EF4-FFF2-40B4-BE49-F238E27FC236}">
                <a16:creationId xmlns:a16="http://schemas.microsoft.com/office/drawing/2014/main" id="{E70F4B55-EFE8-D1BA-DFCD-7251B2787588}"/>
              </a:ext>
            </a:extLst>
          </p:cNvPr>
          <p:cNvSpPr/>
          <p:nvPr/>
        </p:nvSpPr>
        <p:spPr>
          <a:xfrm>
            <a:off x="47338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83" name="Rectangle: Rounded Corners 82">
            <a:extLst>
              <a:ext uri="{FF2B5EF4-FFF2-40B4-BE49-F238E27FC236}">
                <a16:creationId xmlns:a16="http://schemas.microsoft.com/office/drawing/2014/main" id="{29F5F2CF-B5D0-165D-84F7-DF422FA079A4}"/>
              </a:ext>
            </a:extLst>
          </p:cNvPr>
          <p:cNvSpPr/>
          <p:nvPr/>
        </p:nvSpPr>
        <p:spPr>
          <a:xfrm>
            <a:off x="55412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84" name="Rectangle: Rounded Corners 83">
            <a:extLst>
              <a:ext uri="{FF2B5EF4-FFF2-40B4-BE49-F238E27FC236}">
                <a16:creationId xmlns:a16="http://schemas.microsoft.com/office/drawing/2014/main" id="{C1C0A9EB-5763-DCDE-18E6-C183B9DE0562}"/>
              </a:ext>
            </a:extLst>
          </p:cNvPr>
          <p:cNvSpPr/>
          <p:nvPr/>
        </p:nvSpPr>
        <p:spPr>
          <a:xfrm>
            <a:off x="620563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85" name="Rectangle: Rounded Corners 84">
            <a:extLst>
              <a:ext uri="{FF2B5EF4-FFF2-40B4-BE49-F238E27FC236}">
                <a16:creationId xmlns:a16="http://schemas.microsoft.com/office/drawing/2014/main" id="{8860E38B-35D9-6DC0-C886-FC0A3F9EA170}"/>
              </a:ext>
            </a:extLst>
          </p:cNvPr>
          <p:cNvSpPr/>
          <p:nvPr/>
        </p:nvSpPr>
        <p:spPr>
          <a:xfrm>
            <a:off x="687004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86" name="Rectangle: Rounded Corners 85">
            <a:extLst>
              <a:ext uri="{FF2B5EF4-FFF2-40B4-BE49-F238E27FC236}">
                <a16:creationId xmlns:a16="http://schemas.microsoft.com/office/drawing/2014/main" id="{61CD84E6-DFDB-A750-234B-289220659891}"/>
              </a:ext>
            </a:extLst>
          </p:cNvPr>
          <p:cNvSpPr/>
          <p:nvPr/>
        </p:nvSpPr>
        <p:spPr>
          <a:xfrm>
            <a:off x="7691449"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88" name="Rectangle: Rounded Corners 87">
            <a:extLst>
              <a:ext uri="{FF2B5EF4-FFF2-40B4-BE49-F238E27FC236}">
                <a16:creationId xmlns:a16="http://schemas.microsoft.com/office/drawing/2014/main" id="{2D6824B8-E839-966A-36E1-4B1823C741B7}"/>
              </a:ext>
            </a:extLst>
          </p:cNvPr>
          <p:cNvSpPr/>
          <p:nvPr/>
        </p:nvSpPr>
        <p:spPr>
          <a:xfrm>
            <a:off x="835585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89" name="Rectangle: Rounded Corners 88">
            <a:extLst>
              <a:ext uri="{FF2B5EF4-FFF2-40B4-BE49-F238E27FC236}">
                <a16:creationId xmlns:a16="http://schemas.microsoft.com/office/drawing/2014/main" id="{1B10B917-7F84-2DBB-0DBF-ED4910ACF5AC}"/>
              </a:ext>
            </a:extLst>
          </p:cNvPr>
          <p:cNvSpPr/>
          <p:nvPr/>
        </p:nvSpPr>
        <p:spPr>
          <a:xfrm>
            <a:off x="902026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90" name="Rectangle: Rounded Corners 89">
            <a:extLst>
              <a:ext uri="{FF2B5EF4-FFF2-40B4-BE49-F238E27FC236}">
                <a16:creationId xmlns:a16="http://schemas.microsoft.com/office/drawing/2014/main" id="{49CB0632-4BC8-8AB5-0424-2EF5F26E0A78}"/>
              </a:ext>
            </a:extLst>
          </p:cNvPr>
          <p:cNvSpPr/>
          <p:nvPr/>
        </p:nvSpPr>
        <p:spPr>
          <a:xfrm>
            <a:off x="2969480" y="3980700"/>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91" name="Oval 90">
            <a:extLst>
              <a:ext uri="{FF2B5EF4-FFF2-40B4-BE49-F238E27FC236}">
                <a16:creationId xmlns:a16="http://schemas.microsoft.com/office/drawing/2014/main" id="{C807B514-A023-65E9-DE6E-E1D1FCA5BE5C}"/>
              </a:ext>
            </a:extLst>
          </p:cNvPr>
          <p:cNvSpPr/>
          <p:nvPr/>
        </p:nvSpPr>
        <p:spPr>
          <a:xfrm>
            <a:off x="361352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91">
            <a:extLst>
              <a:ext uri="{FF2B5EF4-FFF2-40B4-BE49-F238E27FC236}">
                <a16:creationId xmlns:a16="http://schemas.microsoft.com/office/drawing/2014/main" id="{B0EFD9F4-3392-76DC-EA04-F44FA7ECC1D0}"/>
              </a:ext>
            </a:extLst>
          </p:cNvPr>
          <p:cNvSpPr/>
          <p:nvPr/>
        </p:nvSpPr>
        <p:spPr>
          <a:xfrm>
            <a:off x="4247829"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92">
            <a:extLst>
              <a:ext uri="{FF2B5EF4-FFF2-40B4-BE49-F238E27FC236}">
                <a16:creationId xmlns:a16="http://schemas.microsoft.com/office/drawing/2014/main" id="{CC595626-FD41-FEE2-3F39-F876BDDA83F5}"/>
              </a:ext>
            </a:extLst>
          </p:cNvPr>
          <p:cNvSpPr/>
          <p:nvPr/>
        </p:nvSpPr>
        <p:spPr>
          <a:xfrm>
            <a:off x="490735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974019B3-00C3-EBB1-AE7B-1C7361752585}"/>
              </a:ext>
            </a:extLst>
          </p:cNvPr>
          <p:cNvSpPr/>
          <p:nvPr/>
        </p:nvSpPr>
        <p:spPr>
          <a:xfrm>
            <a:off x="5713121"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AE730007-A2B9-5683-0F34-F0428199C4FD}"/>
              </a:ext>
            </a:extLst>
          </p:cNvPr>
          <p:cNvSpPr/>
          <p:nvPr/>
        </p:nvSpPr>
        <p:spPr>
          <a:xfrm>
            <a:off x="638404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95">
            <a:extLst>
              <a:ext uri="{FF2B5EF4-FFF2-40B4-BE49-F238E27FC236}">
                <a16:creationId xmlns:a16="http://schemas.microsoft.com/office/drawing/2014/main" id="{7AA60E8F-E9C8-81E7-573D-01A678337C85}"/>
              </a:ext>
            </a:extLst>
          </p:cNvPr>
          <p:cNvSpPr/>
          <p:nvPr/>
        </p:nvSpPr>
        <p:spPr>
          <a:xfrm>
            <a:off x="705497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AAF0F28A-5BF2-1761-51C8-990AA9C8941B}"/>
              </a:ext>
            </a:extLst>
          </p:cNvPr>
          <p:cNvSpPr/>
          <p:nvPr/>
        </p:nvSpPr>
        <p:spPr>
          <a:xfrm>
            <a:off x="7846732"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29CB73-6450-8C7F-663A-256E35D738E9}"/>
              </a:ext>
            </a:extLst>
          </p:cNvPr>
          <p:cNvSpPr/>
          <p:nvPr/>
        </p:nvSpPr>
        <p:spPr>
          <a:xfrm>
            <a:off x="8509190"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37993312-5097-8A6D-2025-10666815C46C}"/>
              </a:ext>
            </a:extLst>
          </p:cNvPr>
          <p:cNvSpPr/>
          <p:nvPr/>
        </p:nvSpPr>
        <p:spPr>
          <a:xfrm>
            <a:off x="9198682"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Arrow Connector 99">
            <a:extLst>
              <a:ext uri="{FF2B5EF4-FFF2-40B4-BE49-F238E27FC236}">
                <a16:creationId xmlns:a16="http://schemas.microsoft.com/office/drawing/2014/main" id="{9C672C5A-7A5E-D144-2D3E-5D23FF95DB52}"/>
              </a:ext>
            </a:extLst>
          </p:cNvPr>
          <p:cNvCxnSpPr>
            <a:cxnSpLocks/>
            <a:endCxn id="91" idx="0"/>
          </p:cNvCxnSpPr>
          <p:nvPr/>
        </p:nvCxnSpPr>
        <p:spPr>
          <a:xfrm>
            <a:off x="3667263"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87B497B-E2B1-4D0B-AB7E-1865180A45F1}"/>
              </a:ext>
            </a:extLst>
          </p:cNvPr>
          <p:cNvCxnSpPr>
            <a:cxnSpLocks/>
          </p:cNvCxnSpPr>
          <p:nvPr/>
        </p:nvCxnSpPr>
        <p:spPr>
          <a:xfrm>
            <a:off x="430156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45AA332-C604-8C88-45DD-462B5691CE3C}"/>
              </a:ext>
            </a:extLst>
          </p:cNvPr>
          <p:cNvCxnSpPr>
            <a:cxnSpLocks/>
          </p:cNvCxnSpPr>
          <p:nvPr/>
        </p:nvCxnSpPr>
        <p:spPr>
          <a:xfrm>
            <a:off x="496109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70D5E5A-618A-5B09-CEEC-A496B9310E19}"/>
              </a:ext>
            </a:extLst>
          </p:cNvPr>
          <p:cNvCxnSpPr>
            <a:cxnSpLocks/>
          </p:cNvCxnSpPr>
          <p:nvPr/>
        </p:nvCxnSpPr>
        <p:spPr>
          <a:xfrm>
            <a:off x="577337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3BC6EE3-3F00-08C1-F4A2-491FB55B744A}"/>
              </a:ext>
            </a:extLst>
          </p:cNvPr>
          <p:cNvCxnSpPr>
            <a:cxnSpLocks/>
          </p:cNvCxnSpPr>
          <p:nvPr/>
        </p:nvCxnSpPr>
        <p:spPr>
          <a:xfrm>
            <a:off x="643355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B5FA1CD-D995-1C40-B9CD-0E9BA7A8502D}"/>
              </a:ext>
            </a:extLst>
          </p:cNvPr>
          <p:cNvCxnSpPr>
            <a:cxnSpLocks/>
          </p:cNvCxnSpPr>
          <p:nvPr/>
        </p:nvCxnSpPr>
        <p:spPr>
          <a:xfrm>
            <a:off x="7108713" y="4194272"/>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1DAE13D-D4C4-981D-0CCB-473ADE0F9652}"/>
              </a:ext>
            </a:extLst>
          </p:cNvPr>
          <p:cNvCxnSpPr>
            <a:cxnSpLocks/>
          </p:cNvCxnSpPr>
          <p:nvPr/>
        </p:nvCxnSpPr>
        <p:spPr>
          <a:xfrm>
            <a:off x="7900471" y="419427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B65B458-E1A3-FB57-8879-1B0F18F62AF7}"/>
              </a:ext>
            </a:extLst>
          </p:cNvPr>
          <p:cNvCxnSpPr>
            <a:cxnSpLocks/>
          </p:cNvCxnSpPr>
          <p:nvPr/>
        </p:nvCxnSpPr>
        <p:spPr>
          <a:xfrm>
            <a:off x="8562929"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F5BECD7-FA02-8A5B-DDC2-1AE7DE964115}"/>
              </a:ext>
            </a:extLst>
          </p:cNvPr>
          <p:cNvCxnSpPr>
            <a:cxnSpLocks/>
          </p:cNvCxnSpPr>
          <p:nvPr/>
        </p:nvCxnSpPr>
        <p:spPr>
          <a:xfrm>
            <a:off x="9252421"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6A41D9E-F6A4-7594-DABE-F46424478AC4}"/>
              </a:ext>
            </a:extLst>
          </p:cNvPr>
          <p:cNvSpPr/>
          <p:nvPr/>
        </p:nvSpPr>
        <p:spPr>
          <a:xfrm>
            <a:off x="386076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FD6DC0E-9D2E-7164-B6B9-BDB68B822053}"/>
              </a:ext>
            </a:extLst>
          </p:cNvPr>
          <p:cNvSpPr/>
          <p:nvPr/>
        </p:nvSpPr>
        <p:spPr>
          <a:xfrm>
            <a:off x="461751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11" name="Rectangle 110">
            <a:extLst>
              <a:ext uri="{FF2B5EF4-FFF2-40B4-BE49-F238E27FC236}">
                <a16:creationId xmlns:a16="http://schemas.microsoft.com/office/drawing/2014/main" id="{D4D1DD00-CDFD-770E-6B3A-D27FC997AF95}"/>
              </a:ext>
            </a:extLst>
          </p:cNvPr>
          <p:cNvSpPr/>
          <p:nvPr/>
        </p:nvSpPr>
        <p:spPr>
          <a:xfrm>
            <a:off x="5374260"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6ECC7283-5599-4C52-B59A-309CB4278E90}"/>
              </a:ext>
            </a:extLst>
          </p:cNvPr>
          <p:cNvSpPr/>
          <p:nvPr/>
        </p:nvSpPr>
        <p:spPr>
          <a:xfrm>
            <a:off x="6131008"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8555BB38-5968-8938-1441-71BD4BD87223}"/>
              </a:ext>
            </a:extLst>
          </p:cNvPr>
          <p:cNvSpPr/>
          <p:nvPr/>
        </p:nvSpPr>
        <p:spPr>
          <a:xfrm>
            <a:off x="6887756"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1612A6EE-547D-0893-5F59-F93B5ED4EDA6}"/>
              </a:ext>
            </a:extLst>
          </p:cNvPr>
          <p:cNvSpPr/>
          <p:nvPr/>
        </p:nvSpPr>
        <p:spPr>
          <a:xfrm>
            <a:off x="764450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D2BB5A6-0FF8-6F63-3F44-6CF5C34E36E1}"/>
              </a:ext>
            </a:extLst>
          </p:cNvPr>
          <p:cNvSpPr/>
          <p:nvPr/>
        </p:nvSpPr>
        <p:spPr>
          <a:xfrm>
            <a:off x="840125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Rounded Corners 115">
            <a:extLst>
              <a:ext uri="{FF2B5EF4-FFF2-40B4-BE49-F238E27FC236}">
                <a16:creationId xmlns:a16="http://schemas.microsoft.com/office/drawing/2014/main" id="{3D22BE91-32BF-66F4-4182-CF21C18E2F7C}"/>
              </a:ext>
            </a:extLst>
          </p:cNvPr>
          <p:cNvSpPr/>
          <p:nvPr/>
        </p:nvSpPr>
        <p:spPr>
          <a:xfrm>
            <a:off x="3279348" y="4419473"/>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87822D2-6721-4708-BC09-AAAA3ADFB83E}"/>
              </a:ext>
            </a:extLst>
          </p:cNvPr>
          <p:cNvSpPr/>
          <p:nvPr/>
        </p:nvSpPr>
        <p:spPr>
          <a:xfrm>
            <a:off x="4255843" y="3458435"/>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sp>
        <p:nvSpPr>
          <p:cNvPr id="118" name="Oval 117">
            <a:extLst>
              <a:ext uri="{FF2B5EF4-FFF2-40B4-BE49-F238E27FC236}">
                <a16:creationId xmlns:a16="http://schemas.microsoft.com/office/drawing/2014/main" id="{8460A648-5333-208B-D3E1-F02BF1DCA7B9}"/>
              </a:ext>
            </a:extLst>
          </p:cNvPr>
          <p:cNvSpPr/>
          <p:nvPr/>
        </p:nvSpPr>
        <p:spPr>
          <a:xfrm>
            <a:off x="6532294" y="347747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a:stCxn id="155" idx="3"/>
            <a:endCxn id="115" idx="3"/>
          </p:cNvCxnSpPr>
          <p:nvPr/>
        </p:nvCxnSpPr>
        <p:spPr>
          <a:xfrm>
            <a:off x="8914277" y="2825993"/>
            <a:ext cx="202726" cy="1001289"/>
          </a:xfrm>
          <a:prstGeom prst="bentConnector3">
            <a:avLst>
              <a:gd name="adj1" fmla="val 212763"/>
            </a:avLst>
          </a:prstGeom>
          <a:ln>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E2D1077E-A133-FA67-2F1A-B8DA6F860240}"/>
              </a:ext>
            </a:extLst>
          </p:cNvPr>
          <p:cNvSpPr txBox="1"/>
          <p:nvPr/>
        </p:nvSpPr>
        <p:spPr>
          <a:xfrm>
            <a:off x="9358739" y="3176992"/>
            <a:ext cx="251672" cy="215444"/>
          </a:xfrm>
          <a:prstGeom prst="rect">
            <a:avLst/>
          </a:prstGeom>
        </p:spPr>
        <p:txBody>
          <a:bodyPr wrap="none" lIns="0" tIns="0" rIns="0" bIns="0" rtlCol="0" anchor="t" anchorCtr="0">
            <a:spAutoFit/>
          </a:bodyPr>
          <a:lstStyle/>
          <a:p>
            <a:r>
              <a:rPr lang="de-DE" sz="1400" dirty="0" err="1"/>
              <a:t>rpc</a:t>
            </a:r>
            <a:endParaRPr lang="en-US" sz="1400" dirty="0"/>
          </a:p>
        </p:txBody>
      </p:sp>
      <p:sp>
        <p:nvSpPr>
          <p:cNvPr id="18" name="Speech Bubble: Rectangle 17">
            <a:extLst>
              <a:ext uri="{FF2B5EF4-FFF2-40B4-BE49-F238E27FC236}">
                <a16:creationId xmlns:a16="http://schemas.microsoft.com/office/drawing/2014/main" id="{132FB32A-43C7-2CB5-BB56-CD6ADFD6F97E}"/>
              </a:ext>
            </a:extLst>
          </p:cNvPr>
          <p:cNvSpPr/>
          <p:nvPr/>
        </p:nvSpPr>
        <p:spPr>
          <a:xfrm>
            <a:off x="2538055" y="5261065"/>
            <a:ext cx="2717545" cy="1311950"/>
          </a:xfrm>
          <a:prstGeom prst="wedgeRectCallout">
            <a:avLst>
              <a:gd name="adj1" fmla="val 18020"/>
              <a:gd name="adj2" fmla="val -174747"/>
            </a:avLst>
          </a:prstGeom>
          <a:solidFill>
            <a:schemeClr val="bg1"/>
          </a:solidFill>
          <a:ln w="28575">
            <a:solidFill>
              <a:srgbClr val="FF4F4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b"/>
          <a:lstStyle/>
          <a:p>
            <a:pPr algn="ctr"/>
            <a:endParaRPr lang="en-US" sz="1200" b="1" dirty="0"/>
          </a:p>
        </p:txBody>
      </p:sp>
      <p:sp>
        <p:nvSpPr>
          <p:cNvPr id="20" name="Rectangle 19">
            <a:extLst>
              <a:ext uri="{FF2B5EF4-FFF2-40B4-BE49-F238E27FC236}">
                <a16:creationId xmlns:a16="http://schemas.microsoft.com/office/drawing/2014/main" id="{81BF6C60-43A1-9B1B-97BB-F67320145CC2}"/>
              </a:ext>
            </a:extLst>
          </p:cNvPr>
          <p:cNvSpPr/>
          <p:nvPr/>
        </p:nvSpPr>
        <p:spPr>
          <a:xfrm>
            <a:off x="2669479" y="6241546"/>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22" name="Rectangle 21">
            <a:extLst>
              <a:ext uri="{FF2B5EF4-FFF2-40B4-BE49-F238E27FC236}">
                <a16:creationId xmlns:a16="http://schemas.microsoft.com/office/drawing/2014/main" id="{70ACAEF6-894A-BFE4-37DF-625862D461E5}"/>
              </a:ext>
            </a:extLst>
          </p:cNvPr>
          <p:cNvSpPr/>
          <p:nvPr/>
        </p:nvSpPr>
        <p:spPr>
          <a:xfrm>
            <a:off x="2669479" y="5546164"/>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FC8BA12D-3897-F68F-6CB9-1333DF338582}"/>
              </a:ext>
            </a:extLst>
          </p:cNvPr>
          <p:cNvSpPr/>
          <p:nvPr/>
        </p:nvSpPr>
        <p:spPr>
          <a:xfrm>
            <a:off x="3244132" y="5540678"/>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E1AA899-937E-C7B6-467C-2AEBC4547814}"/>
              </a:ext>
            </a:extLst>
          </p:cNvPr>
          <p:cNvSpPr/>
          <p:nvPr/>
        </p:nvSpPr>
        <p:spPr>
          <a:xfrm>
            <a:off x="3818784" y="5535192"/>
            <a:ext cx="1268785" cy="628979"/>
          </a:xfrm>
          <a:prstGeom prst="rect">
            <a:avLst/>
          </a:prstGeom>
          <a:solidFill>
            <a:srgbClr val="FFEBEB"/>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82F9CB4B-8B0B-9C6E-CFA6-DD6669CC9841}"/>
              </a:ext>
            </a:extLst>
          </p:cNvPr>
          <p:cNvSpPr txBox="1"/>
          <p:nvPr/>
        </p:nvSpPr>
        <p:spPr>
          <a:xfrm>
            <a:off x="4019271" y="5331355"/>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30" name="TextBox 29">
            <a:extLst>
              <a:ext uri="{FF2B5EF4-FFF2-40B4-BE49-F238E27FC236}">
                <a16:creationId xmlns:a16="http://schemas.microsoft.com/office/drawing/2014/main" id="{AC865BB8-6D8B-8CA6-5031-BD9D293C5A1D}"/>
              </a:ext>
            </a:extLst>
          </p:cNvPr>
          <p:cNvSpPr txBox="1"/>
          <p:nvPr/>
        </p:nvSpPr>
        <p:spPr>
          <a:xfrm>
            <a:off x="3331422" y="5347239"/>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2" name="TextBox 31">
            <a:extLst>
              <a:ext uri="{FF2B5EF4-FFF2-40B4-BE49-F238E27FC236}">
                <a16:creationId xmlns:a16="http://schemas.microsoft.com/office/drawing/2014/main" id="{2DB55839-5A3B-2724-6743-2848DAA2B7AB}"/>
              </a:ext>
            </a:extLst>
          </p:cNvPr>
          <p:cNvSpPr txBox="1"/>
          <p:nvPr/>
        </p:nvSpPr>
        <p:spPr>
          <a:xfrm>
            <a:off x="2737168" y="5350804"/>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4" name="Rectangle 33">
            <a:extLst>
              <a:ext uri="{FF2B5EF4-FFF2-40B4-BE49-F238E27FC236}">
                <a16:creationId xmlns:a16="http://schemas.microsoft.com/office/drawing/2014/main" id="{E27C861D-1154-72EE-4482-9469781E54B8}"/>
              </a:ext>
            </a:extLst>
          </p:cNvPr>
          <p:cNvSpPr/>
          <p:nvPr/>
        </p:nvSpPr>
        <p:spPr>
          <a:xfrm>
            <a:off x="433992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F1B4F3-CE43-88D0-91B5-8165B4B88ADF}"/>
              </a:ext>
            </a:extLst>
          </p:cNvPr>
          <p:cNvSpPr/>
          <p:nvPr/>
        </p:nvSpPr>
        <p:spPr>
          <a:xfrm>
            <a:off x="448664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1983D0-3572-C333-40A6-84CB32918D00}"/>
              </a:ext>
            </a:extLst>
          </p:cNvPr>
          <p:cNvSpPr/>
          <p:nvPr/>
        </p:nvSpPr>
        <p:spPr>
          <a:xfrm>
            <a:off x="463336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A342920-110C-EC46-DFE2-B240441F5999}"/>
              </a:ext>
            </a:extLst>
          </p:cNvPr>
          <p:cNvSpPr/>
          <p:nvPr/>
        </p:nvSpPr>
        <p:spPr>
          <a:xfrm>
            <a:off x="478008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78839D9-B622-DE86-7CEB-2E39E6305474}"/>
              </a:ext>
            </a:extLst>
          </p:cNvPr>
          <p:cNvSpPr/>
          <p:nvPr/>
        </p:nvSpPr>
        <p:spPr>
          <a:xfrm>
            <a:off x="492680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3A45D140-126E-6BA6-57D4-6BE5933AC058}"/>
              </a:ext>
            </a:extLst>
          </p:cNvPr>
          <p:cNvCxnSpPr>
            <a:cxnSpLocks/>
            <a:stCxn id="24" idx="2"/>
            <a:endCxn id="176" idx="0"/>
          </p:cNvCxnSpPr>
          <p:nvPr/>
        </p:nvCxnSpPr>
        <p:spPr>
          <a:xfrm rot="5400000" flipH="1" flipV="1">
            <a:off x="4864710" y="4053785"/>
            <a:ext cx="768695" cy="3463050"/>
          </a:xfrm>
          <a:prstGeom prst="bentConnector5">
            <a:avLst>
              <a:gd name="adj1" fmla="val -64039"/>
              <a:gd name="adj2" fmla="val 54536"/>
              <a:gd name="adj3" fmla="val 15674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7" name="Connector: Elbow 166">
            <a:extLst>
              <a:ext uri="{FF2B5EF4-FFF2-40B4-BE49-F238E27FC236}">
                <a16:creationId xmlns:a16="http://schemas.microsoft.com/office/drawing/2014/main" id="{38C50B30-E349-5346-9F43-E81F54879E67}"/>
              </a:ext>
            </a:extLst>
          </p:cNvPr>
          <p:cNvCxnSpPr>
            <a:cxnSpLocks/>
            <a:stCxn id="22" idx="2"/>
            <a:endCxn id="175" idx="0"/>
          </p:cNvCxnSpPr>
          <p:nvPr/>
        </p:nvCxnSpPr>
        <p:spPr>
          <a:xfrm rot="5400000" flipH="1" flipV="1">
            <a:off x="4290057" y="4059271"/>
            <a:ext cx="768695" cy="3463050"/>
          </a:xfrm>
          <a:prstGeom prst="bentConnector5">
            <a:avLst>
              <a:gd name="adj1" fmla="val -76446"/>
              <a:gd name="adj2" fmla="val 75595"/>
              <a:gd name="adj3" fmla="val 129739"/>
            </a:avLst>
          </a:prstGeom>
          <a:ln>
            <a:tailEnd type="triangle"/>
          </a:ln>
        </p:spPr>
        <p:style>
          <a:lnRef idx="3">
            <a:schemeClr val="accent2"/>
          </a:lnRef>
          <a:fillRef idx="0">
            <a:schemeClr val="accent2"/>
          </a:fillRef>
          <a:effectRef idx="2">
            <a:schemeClr val="accent2"/>
          </a:effectRef>
          <a:fontRef idx="minor">
            <a:schemeClr val="tx1"/>
          </a:fontRef>
        </p:style>
      </p:cxnSp>
      <p:sp>
        <p:nvSpPr>
          <p:cNvPr id="173" name="Oval 172">
            <a:extLst>
              <a:ext uri="{FF2B5EF4-FFF2-40B4-BE49-F238E27FC236}">
                <a16:creationId xmlns:a16="http://schemas.microsoft.com/office/drawing/2014/main" id="{827A9EC4-19FE-2333-01D6-0352642F5B74}"/>
              </a:ext>
            </a:extLst>
          </p:cNvPr>
          <p:cNvSpPr/>
          <p:nvPr/>
        </p:nvSpPr>
        <p:spPr>
          <a:xfrm>
            <a:off x="8800003" y="3472923"/>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25" name="Connector: Elbow 124">
            <a:extLst>
              <a:ext uri="{FF2B5EF4-FFF2-40B4-BE49-F238E27FC236}">
                <a16:creationId xmlns:a16="http://schemas.microsoft.com/office/drawing/2014/main" id="{AF606525-3A15-D554-0797-093C50EEDE6E}"/>
              </a:ext>
            </a:extLst>
          </p:cNvPr>
          <p:cNvCxnSpPr>
            <a:stCxn id="117" idx="5"/>
            <a:endCxn id="118" idx="3"/>
          </p:cNvCxnSpPr>
          <p:nvPr/>
        </p:nvCxnSpPr>
        <p:spPr>
          <a:xfrm rot="16200000" flipH="1">
            <a:off x="5517801" y="2635747"/>
            <a:ext cx="19044" cy="2088000"/>
          </a:xfrm>
          <a:prstGeom prst="curvedConnector3">
            <a:avLst>
              <a:gd name="adj1" fmla="val 1491189"/>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24">
            <a:extLst>
              <a:ext uri="{FF2B5EF4-FFF2-40B4-BE49-F238E27FC236}">
                <a16:creationId xmlns:a16="http://schemas.microsoft.com/office/drawing/2014/main" id="{787FD0DC-E61E-290A-B913-566FD8174120}"/>
              </a:ext>
            </a:extLst>
          </p:cNvPr>
          <p:cNvCxnSpPr>
            <a:cxnSpLocks/>
            <a:stCxn id="118" idx="5"/>
            <a:endCxn id="173" idx="3"/>
          </p:cNvCxnSpPr>
          <p:nvPr/>
        </p:nvCxnSpPr>
        <p:spPr>
          <a:xfrm rot="5400000" flipH="1" flipV="1">
            <a:off x="7797125" y="2647362"/>
            <a:ext cx="4556" cy="2079258"/>
          </a:xfrm>
          <a:prstGeom prst="curvedConnector3">
            <a:avLst>
              <a:gd name="adj1" fmla="val -581514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Speech Bubble: Rectangle 127">
            <a:extLst>
              <a:ext uri="{FF2B5EF4-FFF2-40B4-BE49-F238E27FC236}">
                <a16:creationId xmlns:a16="http://schemas.microsoft.com/office/drawing/2014/main" id="{2FDF660D-19F1-6761-3F07-71330996AC3A}"/>
              </a:ext>
            </a:extLst>
          </p:cNvPr>
          <p:cNvSpPr/>
          <p:nvPr/>
        </p:nvSpPr>
        <p:spPr>
          <a:xfrm>
            <a:off x="9484575" y="4749462"/>
            <a:ext cx="2451311" cy="1600129"/>
          </a:xfrm>
          <a:prstGeom prst="wedgeRectCallout">
            <a:avLst>
              <a:gd name="adj1" fmla="val -142293"/>
              <a:gd name="adj2" fmla="val 2760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As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400" b="0" i="0" u="none" strike="noStrike" kern="1200" cap="none" spc="0" normalizeH="0" baseline="0" noProof="0" dirty="0">
                <a:ln>
                  <a:noFill/>
                </a:ln>
                <a:solidFill>
                  <a:srgbClr val="000000"/>
                </a:solidFill>
                <a:effectLst/>
                <a:uLnTx/>
                <a:uFillTx/>
                <a:latin typeface="Segoe UI"/>
                <a:ea typeface="+mn-ea"/>
                <a:cs typeface="+mn-cs"/>
              </a:rPr>
              <a:t> EH Std,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Partitions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mapped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But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only</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complete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storage</a:t>
            </a:r>
            <a:r>
              <a:rPr lang="de-DE" sz="1400" dirty="0">
                <a:solidFill>
                  <a:srgbClr val="000000"/>
                </a:solidFill>
                <a:latin typeface="Segoe UI"/>
              </a:rPr>
              <a:t> at </a:t>
            </a:r>
            <a:r>
              <a:rPr lang="de-DE" sz="1400" dirty="0" err="1">
                <a:solidFill>
                  <a:srgbClr val="000000"/>
                </a:solidFill>
                <a:latin typeface="Segoe UI"/>
              </a:rPr>
              <a:t>once</a:t>
            </a:r>
            <a:r>
              <a:rPr lang="de-DE" sz="1400" dirty="0">
                <a:solidFill>
                  <a:srgbClr val="000000"/>
                </a:solidFill>
                <a:latin typeface="Segoe UI"/>
              </a:rPr>
              <a: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1" name="Speech Bubble: Rectangle 190">
            <a:extLst>
              <a:ext uri="{FF2B5EF4-FFF2-40B4-BE49-F238E27FC236}">
                <a16:creationId xmlns:a16="http://schemas.microsoft.com/office/drawing/2014/main" id="{68C10D2C-992A-8794-02DD-A6FACB9E6FC6}"/>
              </a:ext>
            </a:extLst>
          </p:cNvPr>
          <p:cNvSpPr/>
          <p:nvPr/>
        </p:nvSpPr>
        <p:spPr>
          <a:xfrm>
            <a:off x="129026" y="4716451"/>
            <a:ext cx="2239200" cy="1600129"/>
          </a:xfrm>
          <a:prstGeom prst="wedgeRectCallout">
            <a:avLst>
              <a:gd name="adj1" fmla="val 63941"/>
              <a:gd name="adj2" fmla="val -12014"/>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Block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is</a:t>
            </a:r>
            <a:r>
              <a:rPr kumimoji="0" lang="de-DE" sz="1400" b="0" i="0" u="none" strike="noStrike" kern="1200" cap="none" spc="0" normalizeH="0" baseline="0" noProof="0" dirty="0">
                <a:ln>
                  <a:noFill/>
                </a:ln>
                <a:solidFill>
                  <a:srgbClr val="000000"/>
                </a:solidFill>
                <a:effectLst/>
                <a:uLnTx/>
                <a:uFillTx/>
                <a:latin typeface="Segoe UI"/>
                <a:ea typeface="+mn-ea"/>
                <a:cs typeface="+mn-cs"/>
              </a:rPr>
              <a:t> a fast NVMe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based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sz="1400" b="0" i="0" u="none" strike="noStrike" kern="1200" cap="none" spc="0" normalizeH="0" baseline="0" noProof="0" dirty="0">
                <a:ln>
                  <a:noFill/>
                </a:ln>
                <a:solidFill>
                  <a:srgbClr val="000000"/>
                </a:solidFill>
                <a:effectLst/>
                <a:uLnTx/>
                <a:uFillTx/>
                <a:latin typeface="Segoe UI"/>
                <a:ea typeface="+mn-ea"/>
                <a:cs typeface="+mn-cs"/>
              </a:rPr>
              <a:t> log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lang="de-DE" sz="1400" dirty="0">
                <a:solidFill>
                  <a:srgbClr val="000000"/>
                </a:solidFill>
                <a:latin typeface="Segoe UI"/>
              </a:rPr>
              <a:t>.</a:t>
            </a:r>
            <a:br>
              <a:rPr lang="de-DE" sz="1400" dirty="0">
                <a:solidFill>
                  <a:srgbClr val="000000"/>
                </a:solidFill>
                <a:latin typeface="Segoe UI"/>
              </a:rPr>
            </a:br>
            <a:br>
              <a:rPr lang="de-DE" sz="1400" dirty="0">
                <a:solidFill>
                  <a:srgbClr val="000000"/>
                </a:solidFill>
                <a:latin typeface="Segoe UI"/>
              </a:rPr>
            </a:br>
            <a:r>
              <a:rPr lang="de-DE" sz="1400" dirty="0">
                <a:solidFill>
                  <a:srgbClr val="000000"/>
                </a:solidFill>
                <a:latin typeface="Segoe UI"/>
              </a:rPr>
              <a:t>Native code, Service Fabric Replication. </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2" name="Speech Bubble: Rectangle 191">
            <a:extLst>
              <a:ext uri="{FF2B5EF4-FFF2-40B4-BE49-F238E27FC236}">
                <a16:creationId xmlns:a16="http://schemas.microsoft.com/office/drawing/2014/main" id="{2D5A838F-3C99-DD81-C6EA-2EF4E7649DD2}"/>
              </a:ext>
            </a:extLst>
          </p:cNvPr>
          <p:cNvSpPr/>
          <p:nvPr/>
        </p:nvSpPr>
        <p:spPr>
          <a:xfrm>
            <a:off x="285857" y="2391398"/>
            <a:ext cx="2451311" cy="1086833"/>
          </a:xfrm>
          <a:prstGeom prst="wedgeRectCallout">
            <a:avLst>
              <a:gd name="adj1" fmla="val 111313"/>
              <a:gd name="adj2" fmla="val 5302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000000"/>
                </a:solidFill>
                <a:effectLst/>
                <a:uLnTx/>
                <a:uFillTx/>
                <a:latin typeface="Segoe UI"/>
                <a:ea typeface="+mn-ea"/>
                <a:cs typeface="+mn-cs"/>
              </a:rPr>
              <a:t>Synchronous</a:t>
            </a:r>
            <a:r>
              <a:rPr kumimoji="0" lang="de-DE" sz="1200" b="0" i="0" u="none" strike="noStrike" kern="1200" cap="none" spc="0" normalizeH="0" baseline="0" noProof="0" dirty="0">
                <a:ln>
                  <a:noFill/>
                </a:ln>
                <a:solidFill>
                  <a:srgbClr val="000000"/>
                </a:solidFill>
                <a:effectLst/>
                <a:uLnTx/>
                <a:uFillTx/>
                <a:latin typeface="Segoe UI"/>
                <a:ea typeface="+mn-ea"/>
                <a:cs typeface="+mn-cs"/>
              </a:rPr>
              <a:t> 3x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zone</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replication</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flush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disk</a:t>
            </a:r>
            <a:r>
              <a:rPr kumimoji="0" lang="de-DE" sz="1200" b="0" i="0" u="none" strike="noStrike" kern="1200" cap="none" spc="0" normalizeH="0" baseline="0" noProof="0" dirty="0">
                <a:ln>
                  <a:noFill/>
                </a:ln>
                <a:solidFill>
                  <a:srgbClr val="000000"/>
                </a:solidFill>
                <a:effectLst/>
                <a:uLnTx/>
                <a:uFillTx/>
                <a:latin typeface="Segoe UI"/>
                <a:ea typeface="+mn-ea"/>
                <a:cs typeface="+mn-cs"/>
              </a:rPr>
              <a:t> for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each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write</a:t>
            </a:r>
            <a:r>
              <a:rPr kumimoji="0" lang="de-DE" sz="1200" b="0" i="0" u="none" strike="noStrike" kern="1200" cap="none" spc="0" normalizeH="0" baseline="0" noProof="0" dirty="0">
                <a:ln>
                  <a:noFill/>
                </a:ln>
                <a:solidFill>
                  <a:srgbClr val="000000"/>
                </a:solidFill>
                <a:effectLst/>
                <a:uLnTx/>
                <a:uFillTx/>
                <a:latin typeface="Segoe UI"/>
                <a:ea typeface="+mn-ea"/>
                <a:cs typeface="+mn-cs"/>
              </a:rPr>
              <a:t>:</a:t>
            </a:r>
            <a:br>
              <a:rPr kumimoji="0" lang="de-DE" sz="1200" b="0" i="0" u="none" strike="noStrike" kern="1200" cap="none" spc="0" normalizeH="0" baseline="0" noProof="0" dirty="0">
                <a:ln>
                  <a:noFill/>
                </a:ln>
                <a:solidFill>
                  <a:srgbClr val="000000"/>
                </a:solidFill>
                <a:effectLst/>
                <a:uLnTx/>
                <a:uFillTx/>
                <a:latin typeface="Segoe UI"/>
                <a:ea typeface="+mn-ea"/>
                <a:cs typeface="+mn-cs"/>
              </a:rPr>
            </a:br>
            <a:br>
              <a:rPr kumimoji="0" lang="de-DE" sz="1200" b="0" i="0" u="none" strike="noStrike" kern="1200" cap="none" spc="0" normalizeH="0" baseline="0" noProof="0" dirty="0">
                <a:ln>
                  <a:noFill/>
                </a:ln>
                <a:solidFill>
                  <a:srgbClr val="000000"/>
                </a:solidFill>
                <a:effectLst/>
                <a:uLnTx/>
                <a:uFillTx/>
                <a:latin typeface="Segoe UI"/>
                <a:ea typeface="+mn-ea"/>
                <a:cs typeface="+mn-cs"/>
              </a:rPr>
            </a:br>
            <a:r>
              <a:rPr kumimoji="0" lang="de-DE" sz="1200" b="0" i="0" u="none" strike="noStrike" kern="1200" cap="none" spc="0" normalizeH="0" baseline="0" noProof="0" dirty="0" err="1">
                <a:ln>
                  <a:noFill/>
                </a:ln>
                <a:solidFill>
                  <a:srgbClr val="000000"/>
                </a:solidFill>
                <a:effectLst/>
                <a:uLnTx/>
                <a:uFillTx/>
                <a:latin typeface="Segoe UI"/>
                <a:ea typeface="+mn-ea"/>
                <a:cs typeface="+mn-cs"/>
              </a:rPr>
              <a:t>Consistently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under</a:t>
            </a:r>
            <a:r>
              <a:rPr kumimoji="0" lang="de-DE" sz="1200" b="0" i="0" u="none" strike="noStrike" kern="1200" cap="none" spc="0" normalizeH="0" baseline="0" noProof="0" dirty="0">
                <a:ln>
                  <a:noFill/>
                </a:ln>
                <a:solidFill>
                  <a:srgbClr val="000000"/>
                </a:solidFill>
                <a:effectLst/>
                <a:uLnTx/>
                <a:uFillTx/>
                <a:latin typeface="Segoe UI"/>
                <a:ea typeface="+mn-ea"/>
                <a:cs typeface="+mn-cs"/>
              </a:rPr>
              <a:t> 3ms.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3960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Networking Features</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Firewall, Virtual Network Integration with Private Endpoints</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564725" y="3756230"/>
            <a:ext cx="9493995" cy="2793970"/>
          </a:xfrm>
          <a:prstGeom prst="roundRect">
            <a:avLst>
              <a:gd name="adj" fmla="val 8841"/>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3699095" y="198718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1590291" y="159209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 w/ TLS</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6861754" y="1592099"/>
            <a:ext cx="191603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lumMod val="85000"/>
                    <a:lumOff val="15000"/>
                  </a:srgbClr>
                </a:solidFill>
                <a:latin typeface="Segoe UI"/>
              </a:rPr>
              <a:t>Apache Kafka RPC</a:t>
            </a:r>
            <a:endPar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7838165" y="1843548"/>
            <a:ext cx="0" cy="19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2313928" y="1851957"/>
            <a:ext cx="30238" cy="190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3957220" y="186316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4232066" y="2268166"/>
            <a:ext cx="0" cy="148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FE9C4A5-D1CD-47DC-BFC5-CB67EFD888F9}"/>
              </a:ext>
            </a:extLst>
          </p:cNvPr>
          <p:cNvSpPr/>
          <p:nvPr/>
        </p:nvSpPr>
        <p:spPr>
          <a:xfrm>
            <a:off x="2243270"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a:t>
            </a:r>
          </a:p>
        </p:txBody>
      </p:sp>
      <p:sp>
        <p:nvSpPr>
          <p:cNvPr id="10" name="Rectangle: Rounded Corners 9">
            <a:extLst>
              <a:ext uri="{FF2B5EF4-FFF2-40B4-BE49-F238E27FC236}">
                <a16:creationId xmlns:a16="http://schemas.microsoft.com/office/drawing/2014/main" id="{7F905D1D-61A6-433E-89BE-95F2EB4E78F3}"/>
              </a:ext>
            </a:extLst>
          </p:cNvPr>
          <p:cNvSpPr/>
          <p:nvPr/>
        </p:nvSpPr>
        <p:spPr>
          <a:xfrm>
            <a:off x="2907679"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VM3</a:t>
            </a:r>
          </a:p>
        </p:txBody>
      </p:sp>
      <p:sp>
        <p:nvSpPr>
          <p:cNvPr id="21" name="Rectangle: Rounded Corners 20">
            <a:extLst>
              <a:ext uri="{FF2B5EF4-FFF2-40B4-BE49-F238E27FC236}">
                <a16:creationId xmlns:a16="http://schemas.microsoft.com/office/drawing/2014/main" id="{2B7308DD-EF20-4D53-9D3C-4BA0D1E2E44A}"/>
              </a:ext>
            </a:extLst>
          </p:cNvPr>
          <p:cNvSpPr/>
          <p:nvPr/>
        </p:nvSpPr>
        <p:spPr>
          <a:xfrm>
            <a:off x="35720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VM5</a:t>
            </a:r>
          </a:p>
        </p:txBody>
      </p:sp>
      <p:sp>
        <p:nvSpPr>
          <p:cNvPr id="31" name="Rectangle: Rounded Corners 30">
            <a:extLst>
              <a:ext uri="{FF2B5EF4-FFF2-40B4-BE49-F238E27FC236}">
                <a16:creationId xmlns:a16="http://schemas.microsoft.com/office/drawing/2014/main" id="{F86C52AC-DF3E-436E-8C4F-400B9FA42379}"/>
              </a:ext>
            </a:extLst>
          </p:cNvPr>
          <p:cNvSpPr/>
          <p:nvPr/>
        </p:nvSpPr>
        <p:spPr>
          <a:xfrm>
            <a:off x="43794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VM7</a:t>
            </a:r>
          </a:p>
        </p:txBody>
      </p:sp>
      <p:sp>
        <p:nvSpPr>
          <p:cNvPr id="32" name="Rectangle: Rounded Corners 31">
            <a:extLst>
              <a:ext uri="{FF2B5EF4-FFF2-40B4-BE49-F238E27FC236}">
                <a16:creationId xmlns:a16="http://schemas.microsoft.com/office/drawing/2014/main" id="{31041E92-4614-4FFC-9F6C-A5C37A2A1B0E}"/>
              </a:ext>
            </a:extLst>
          </p:cNvPr>
          <p:cNvSpPr/>
          <p:nvPr/>
        </p:nvSpPr>
        <p:spPr>
          <a:xfrm>
            <a:off x="504389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VM9</a:t>
            </a:r>
          </a:p>
        </p:txBody>
      </p:sp>
      <p:sp>
        <p:nvSpPr>
          <p:cNvPr id="34" name="Rectangle: Rounded Corners 33">
            <a:extLst>
              <a:ext uri="{FF2B5EF4-FFF2-40B4-BE49-F238E27FC236}">
                <a16:creationId xmlns:a16="http://schemas.microsoft.com/office/drawing/2014/main" id="{E29A5F29-C565-4864-B99D-8423C9CF2B1C}"/>
              </a:ext>
            </a:extLst>
          </p:cNvPr>
          <p:cNvSpPr/>
          <p:nvPr/>
        </p:nvSpPr>
        <p:spPr>
          <a:xfrm>
            <a:off x="570830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VM11</a:t>
            </a:r>
          </a:p>
        </p:txBody>
      </p:sp>
      <p:sp>
        <p:nvSpPr>
          <p:cNvPr id="39" name="Rectangle: Rounded Corners 38">
            <a:extLst>
              <a:ext uri="{FF2B5EF4-FFF2-40B4-BE49-F238E27FC236}">
                <a16:creationId xmlns:a16="http://schemas.microsoft.com/office/drawing/2014/main" id="{2C55D797-D6E3-4E13-8BFF-160AAD4524B5}"/>
              </a:ext>
            </a:extLst>
          </p:cNvPr>
          <p:cNvSpPr/>
          <p:nvPr/>
        </p:nvSpPr>
        <p:spPr>
          <a:xfrm>
            <a:off x="6529713"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VM13</a:t>
            </a:r>
          </a:p>
        </p:txBody>
      </p:sp>
      <p:sp>
        <p:nvSpPr>
          <p:cNvPr id="40" name="Rectangle: Rounded Corners 39">
            <a:extLst>
              <a:ext uri="{FF2B5EF4-FFF2-40B4-BE49-F238E27FC236}">
                <a16:creationId xmlns:a16="http://schemas.microsoft.com/office/drawing/2014/main" id="{166A2D91-1623-467E-95DB-20F03A2029CE}"/>
              </a:ext>
            </a:extLst>
          </p:cNvPr>
          <p:cNvSpPr/>
          <p:nvPr/>
        </p:nvSpPr>
        <p:spPr>
          <a:xfrm>
            <a:off x="719412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VM15</a:t>
            </a:r>
          </a:p>
        </p:txBody>
      </p:sp>
      <p:sp>
        <p:nvSpPr>
          <p:cNvPr id="42" name="Rectangle: Rounded Corners 41">
            <a:extLst>
              <a:ext uri="{FF2B5EF4-FFF2-40B4-BE49-F238E27FC236}">
                <a16:creationId xmlns:a16="http://schemas.microsoft.com/office/drawing/2014/main" id="{485CC322-1FF3-4D77-A329-38480CB5E510}"/>
              </a:ext>
            </a:extLst>
          </p:cNvPr>
          <p:cNvSpPr/>
          <p:nvPr/>
        </p:nvSpPr>
        <p:spPr>
          <a:xfrm>
            <a:off x="785853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VM17</a:t>
            </a:r>
          </a:p>
        </p:txBody>
      </p:sp>
      <p:sp>
        <p:nvSpPr>
          <p:cNvPr id="44" name="Oval 43">
            <a:extLst>
              <a:ext uri="{FF2B5EF4-FFF2-40B4-BE49-F238E27FC236}">
                <a16:creationId xmlns:a16="http://schemas.microsoft.com/office/drawing/2014/main" id="{BA7265F9-14EA-4A84-929C-F458B72C9501}"/>
              </a:ext>
            </a:extLst>
          </p:cNvPr>
          <p:cNvSpPr/>
          <p:nvPr/>
        </p:nvSpPr>
        <p:spPr>
          <a:xfrm>
            <a:off x="5350060" y="3623998"/>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Speech Bubble: Rectangle 46">
            <a:extLst>
              <a:ext uri="{FF2B5EF4-FFF2-40B4-BE49-F238E27FC236}">
                <a16:creationId xmlns:a16="http://schemas.microsoft.com/office/drawing/2014/main" id="{D9E47059-DA9E-48C0-B9B4-0E71F73B62EC}"/>
              </a:ext>
            </a:extLst>
          </p:cNvPr>
          <p:cNvSpPr/>
          <p:nvPr/>
        </p:nvSpPr>
        <p:spPr>
          <a:xfrm>
            <a:off x="9518369" y="1104626"/>
            <a:ext cx="2562532" cy="1374192"/>
          </a:xfrm>
          <a:prstGeom prst="wedgeRectCallout">
            <a:avLst>
              <a:gd name="adj1" fmla="val -199338"/>
              <a:gd name="adj2" fmla="val 1461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 single public load-balancer IPv4 address.</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The address is generally stable and will very rarely change. But: use DNS firewall rules </a:t>
            </a:r>
            <a:r>
              <a:rPr kumimoji="0" lang="en-US" sz="1200" b="0" i="0" u="sng" strike="noStrike" kern="1200" cap="none" spc="0" normalizeH="0" baseline="0" noProof="0">
                <a:ln>
                  <a:noFill/>
                </a:ln>
                <a:solidFill>
                  <a:srgbClr val="000000"/>
                </a:solidFill>
                <a:effectLst/>
                <a:uLnTx/>
                <a:uFillTx/>
                <a:latin typeface="Segoe UI"/>
                <a:ea typeface="+mn-ea"/>
                <a:cs typeface="+mn-cs"/>
              </a:rPr>
              <a:t>on your namespace.</a:t>
            </a:r>
          </a:p>
        </p:txBody>
      </p:sp>
      <p:sp>
        <p:nvSpPr>
          <p:cNvPr id="125" name="TextBox 124">
            <a:extLst>
              <a:ext uri="{FF2B5EF4-FFF2-40B4-BE49-F238E27FC236}">
                <a16:creationId xmlns:a16="http://schemas.microsoft.com/office/drawing/2014/main" id="{05472497-AC15-45AE-8969-65BBBBEF062B}"/>
              </a:ext>
            </a:extLst>
          </p:cNvPr>
          <p:cNvSpPr txBox="1"/>
          <p:nvPr/>
        </p:nvSpPr>
        <p:spPr>
          <a:xfrm>
            <a:off x="1995531" y="3786636"/>
            <a:ext cx="333291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ns-eh1-prod-am3-403.cloudapp.net</a:t>
            </a:r>
          </a:p>
        </p:txBody>
      </p:sp>
      <p:sp>
        <p:nvSpPr>
          <p:cNvPr id="127" name="TextBox 126">
            <a:extLst>
              <a:ext uri="{FF2B5EF4-FFF2-40B4-BE49-F238E27FC236}">
                <a16:creationId xmlns:a16="http://schemas.microsoft.com/office/drawing/2014/main" id="{2052AA92-70E0-482F-A45B-D89988ADCDD9}"/>
              </a:ext>
            </a:extLst>
          </p:cNvPr>
          <p:cNvSpPr txBox="1"/>
          <p:nvPr/>
        </p:nvSpPr>
        <p:spPr>
          <a:xfrm>
            <a:off x="3833572" y="4018893"/>
            <a:ext cx="14858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52.236.186.64</a:t>
            </a:r>
          </a:p>
        </p:txBody>
      </p:sp>
      <p:sp>
        <p:nvSpPr>
          <p:cNvPr id="140" name="Oval 139">
            <a:extLst>
              <a:ext uri="{FF2B5EF4-FFF2-40B4-BE49-F238E27FC236}">
                <a16:creationId xmlns:a16="http://schemas.microsoft.com/office/drawing/2014/main" id="{63789029-2BDB-42FF-A928-130212F6C22B}"/>
              </a:ext>
            </a:extLst>
          </p:cNvPr>
          <p:cNvSpPr/>
          <p:nvPr/>
        </p:nvSpPr>
        <p:spPr>
          <a:xfrm>
            <a:off x="802443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3F96D978-95C6-4C00-8D95-73E8D32E3A07}"/>
              </a:ext>
            </a:extLst>
          </p:cNvPr>
          <p:cNvSpPr/>
          <p:nvPr/>
        </p:nvSpPr>
        <p:spPr>
          <a:xfrm>
            <a:off x="736002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F07261C9-DB70-468C-9A06-B9A95CB51AE2}"/>
              </a:ext>
            </a:extLst>
          </p:cNvPr>
          <p:cNvSpPr/>
          <p:nvPr/>
        </p:nvSpPr>
        <p:spPr>
          <a:xfrm>
            <a:off x="669561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D3B41A6C-6461-4691-8ECD-137EAADD6DBF}"/>
              </a:ext>
            </a:extLst>
          </p:cNvPr>
          <p:cNvSpPr/>
          <p:nvPr/>
        </p:nvSpPr>
        <p:spPr>
          <a:xfrm>
            <a:off x="5888123" y="5696348"/>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1F0299D2-F512-4835-9DC8-ACF8C2C8F477}"/>
              </a:ext>
            </a:extLst>
          </p:cNvPr>
          <p:cNvSpPr/>
          <p:nvPr/>
        </p:nvSpPr>
        <p:spPr>
          <a:xfrm>
            <a:off x="524359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81">
            <a:extLst>
              <a:ext uri="{FF2B5EF4-FFF2-40B4-BE49-F238E27FC236}">
                <a16:creationId xmlns:a16="http://schemas.microsoft.com/office/drawing/2014/main" id="{12EE8774-2D90-47AA-ADE6-92D7BB3E44F1}"/>
              </a:ext>
            </a:extLst>
          </p:cNvPr>
          <p:cNvSpPr/>
          <p:nvPr/>
        </p:nvSpPr>
        <p:spPr>
          <a:xfrm>
            <a:off x="457918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E898576D-7D0B-464A-92AE-B8E8E57AC8AF}"/>
              </a:ext>
            </a:extLst>
          </p:cNvPr>
          <p:cNvSpPr/>
          <p:nvPr/>
        </p:nvSpPr>
        <p:spPr>
          <a:xfrm>
            <a:off x="376506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30FE8725-F690-46D4-AF2A-E452F970582C}"/>
              </a:ext>
            </a:extLst>
          </p:cNvPr>
          <p:cNvSpPr/>
          <p:nvPr/>
        </p:nvSpPr>
        <p:spPr>
          <a:xfrm>
            <a:off x="310065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3684CC73-9D0C-4032-86CB-9469D6590B9F}"/>
              </a:ext>
            </a:extLst>
          </p:cNvPr>
          <p:cNvSpPr/>
          <p:nvPr/>
        </p:nvSpPr>
        <p:spPr>
          <a:xfrm>
            <a:off x="243624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2" name="Connector: Elbow 51">
            <a:extLst>
              <a:ext uri="{FF2B5EF4-FFF2-40B4-BE49-F238E27FC236}">
                <a16:creationId xmlns:a16="http://schemas.microsoft.com/office/drawing/2014/main" id="{096FDA47-4F4E-4EE8-A77E-9421916BCED1}"/>
              </a:ext>
            </a:extLst>
          </p:cNvPr>
          <p:cNvCxnSpPr>
            <a:stCxn id="44" idx="4"/>
            <a:endCxn id="185" idx="0"/>
          </p:cNvCxnSpPr>
          <p:nvPr/>
        </p:nvCxnSpPr>
        <p:spPr>
          <a:xfrm rot="5400000">
            <a:off x="3102655" y="3310369"/>
            <a:ext cx="1803061" cy="29556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6" name="Connector: Elbow 185">
            <a:extLst>
              <a:ext uri="{FF2B5EF4-FFF2-40B4-BE49-F238E27FC236}">
                <a16:creationId xmlns:a16="http://schemas.microsoft.com/office/drawing/2014/main" id="{C7321ADB-6D37-4CAB-BB40-44D2AB072A6E}"/>
              </a:ext>
            </a:extLst>
          </p:cNvPr>
          <p:cNvCxnSpPr>
            <a:cxnSpLocks/>
            <a:stCxn id="44" idx="4"/>
            <a:endCxn id="184" idx="0"/>
          </p:cNvCxnSpPr>
          <p:nvPr/>
        </p:nvCxnSpPr>
        <p:spPr>
          <a:xfrm rot="5400000">
            <a:off x="3434860" y="3642574"/>
            <a:ext cx="1803061" cy="22912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1" name="Connector: Elbow 190">
            <a:extLst>
              <a:ext uri="{FF2B5EF4-FFF2-40B4-BE49-F238E27FC236}">
                <a16:creationId xmlns:a16="http://schemas.microsoft.com/office/drawing/2014/main" id="{FB742CD6-BFE6-4FFD-94F1-1B2531ECA4CE}"/>
              </a:ext>
            </a:extLst>
          </p:cNvPr>
          <p:cNvCxnSpPr>
            <a:cxnSpLocks/>
            <a:stCxn id="44" idx="4"/>
            <a:endCxn id="183" idx="0"/>
          </p:cNvCxnSpPr>
          <p:nvPr/>
        </p:nvCxnSpPr>
        <p:spPr>
          <a:xfrm rot="5400000">
            <a:off x="3767065" y="3974779"/>
            <a:ext cx="1803061" cy="16268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5" name="Connector: Elbow 194">
            <a:extLst>
              <a:ext uri="{FF2B5EF4-FFF2-40B4-BE49-F238E27FC236}">
                <a16:creationId xmlns:a16="http://schemas.microsoft.com/office/drawing/2014/main" id="{2B6CFEE6-3540-4662-BB65-C658F15F2B47}"/>
              </a:ext>
            </a:extLst>
          </p:cNvPr>
          <p:cNvCxnSpPr>
            <a:cxnSpLocks/>
            <a:stCxn id="44" idx="4"/>
            <a:endCxn id="182" idx="0"/>
          </p:cNvCxnSpPr>
          <p:nvPr/>
        </p:nvCxnSpPr>
        <p:spPr>
          <a:xfrm rot="5400000">
            <a:off x="4174125" y="4381839"/>
            <a:ext cx="1803061" cy="81270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6" name="Connector: Elbow 195">
            <a:extLst>
              <a:ext uri="{FF2B5EF4-FFF2-40B4-BE49-F238E27FC236}">
                <a16:creationId xmlns:a16="http://schemas.microsoft.com/office/drawing/2014/main" id="{9B71B3AA-A00F-44F9-BF30-0706CC2263DC}"/>
              </a:ext>
            </a:extLst>
          </p:cNvPr>
          <p:cNvCxnSpPr>
            <a:cxnSpLocks/>
            <a:stCxn id="44" idx="4"/>
            <a:endCxn id="180" idx="0"/>
          </p:cNvCxnSpPr>
          <p:nvPr/>
        </p:nvCxnSpPr>
        <p:spPr>
          <a:xfrm rot="5400000">
            <a:off x="4506330" y="4714044"/>
            <a:ext cx="1803061" cy="1482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7" name="Connector: Elbow 196">
            <a:extLst>
              <a:ext uri="{FF2B5EF4-FFF2-40B4-BE49-F238E27FC236}">
                <a16:creationId xmlns:a16="http://schemas.microsoft.com/office/drawing/2014/main" id="{D2A4CB63-A483-4DC8-BC71-D09541933108}"/>
              </a:ext>
            </a:extLst>
          </p:cNvPr>
          <p:cNvCxnSpPr>
            <a:cxnSpLocks/>
            <a:stCxn id="44" idx="4"/>
            <a:endCxn id="143" idx="0"/>
          </p:cNvCxnSpPr>
          <p:nvPr/>
        </p:nvCxnSpPr>
        <p:spPr>
          <a:xfrm rot="16200000" flipH="1">
            <a:off x="4825283" y="4543385"/>
            <a:ext cx="1809687" cy="49623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8" name="Connector: Elbow 197">
            <a:extLst>
              <a:ext uri="{FF2B5EF4-FFF2-40B4-BE49-F238E27FC236}">
                <a16:creationId xmlns:a16="http://schemas.microsoft.com/office/drawing/2014/main" id="{4375B21B-F41C-48CF-BB06-79428757C05F}"/>
              </a:ext>
            </a:extLst>
          </p:cNvPr>
          <p:cNvCxnSpPr>
            <a:cxnSpLocks/>
            <a:stCxn id="44" idx="4"/>
            <a:endCxn id="142" idx="0"/>
          </p:cNvCxnSpPr>
          <p:nvPr/>
        </p:nvCxnSpPr>
        <p:spPr>
          <a:xfrm rot="16200000" flipH="1">
            <a:off x="5232343" y="4136324"/>
            <a:ext cx="1803061" cy="13037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9" name="Connector: Elbow 198">
            <a:extLst>
              <a:ext uri="{FF2B5EF4-FFF2-40B4-BE49-F238E27FC236}">
                <a16:creationId xmlns:a16="http://schemas.microsoft.com/office/drawing/2014/main" id="{1CBDFA83-074F-4E22-9832-7E50EC9336D1}"/>
              </a:ext>
            </a:extLst>
          </p:cNvPr>
          <p:cNvCxnSpPr>
            <a:cxnSpLocks/>
            <a:stCxn id="44" idx="4"/>
            <a:endCxn id="141" idx="0"/>
          </p:cNvCxnSpPr>
          <p:nvPr/>
        </p:nvCxnSpPr>
        <p:spPr>
          <a:xfrm rot="16200000" flipH="1">
            <a:off x="5564548" y="3804119"/>
            <a:ext cx="1803061" cy="19681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0" name="Connector: Elbow 199">
            <a:extLst>
              <a:ext uri="{FF2B5EF4-FFF2-40B4-BE49-F238E27FC236}">
                <a16:creationId xmlns:a16="http://schemas.microsoft.com/office/drawing/2014/main" id="{AD8E887D-57F3-4A42-AB85-39A8D7670325}"/>
              </a:ext>
            </a:extLst>
          </p:cNvPr>
          <p:cNvCxnSpPr>
            <a:cxnSpLocks/>
            <a:stCxn id="44" idx="4"/>
            <a:endCxn id="140" idx="0"/>
          </p:cNvCxnSpPr>
          <p:nvPr/>
        </p:nvCxnSpPr>
        <p:spPr>
          <a:xfrm rot="16200000" flipH="1">
            <a:off x="5896753" y="3471914"/>
            <a:ext cx="1803061" cy="263255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1" name="Speech Bubble: Rectangle 200">
            <a:extLst>
              <a:ext uri="{FF2B5EF4-FFF2-40B4-BE49-F238E27FC236}">
                <a16:creationId xmlns:a16="http://schemas.microsoft.com/office/drawing/2014/main" id="{E8C770AC-43F9-465D-B1F4-D4C50144B4A3}"/>
              </a:ext>
            </a:extLst>
          </p:cNvPr>
          <p:cNvSpPr/>
          <p:nvPr/>
        </p:nvSpPr>
        <p:spPr>
          <a:xfrm>
            <a:off x="111099" y="2250253"/>
            <a:ext cx="3288011" cy="1244959"/>
          </a:xfrm>
          <a:prstGeom prst="wedgeRectCallout">
            <a:avLst>
              <a:gd name="adj1" fmla="val 45860"/>
              <a:gd name="adj2" fmla="val 7616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CNAME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clemensvams.servicebus.windows.net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Namespace names alias the cluster DNS name. EH relies on that hostname to identify the namespace tenant and it can therefore not be further aliased.</a:t>
            </a:r>
          </a:p>
        </p:txBody>
      </p:sp>
      <p:sp>
        <p:nvSpPr>
          <p:cNvPr id="202" name="Speech Bubble: Rectangle 201">
            <a:extLst>
              <a:ext uri="{FF2B5EF4-FFF2-40B4-BE49-F238E27FC236}">
                <a16:creationId xmlns:a16="http://schemas.microsoft.com/office/drawing/2014/main" id="{8F4F5C18-E6FE-41A2-9EB6-4EA487A07D68}"/>
              </a:ext>
            </a:extLst>
          </p:cNvPr>
          <p:cNvSpPr/>
          <p:nvPr/>
        </p:nvSpPr>
        <p:spPr>
          <a:xfrm>
            <a:off x="98841" y="4596230"/>
            <a:ext cx="2013573" cy="1852010"/>
          </a:xfrm>
          <a:prstGeom prst="wedgeRectCallout">
            <a:avLst>
              <a:gd name="adj1" fmla="val 64550"/>
              <a:gd name="adj2" fmla="val 1415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TLS 1.2 is the default. All current, supported clients use TLS 1.2 and all traffic generally uses TLS.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Legacy clients are still permitted to use TLS &lt;1.2, customer controlled.</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TLS is terminated at the gateway VMs.</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134D6DCC-2C2F-4CC7-8816-B073157D0B5D}"/>
              </a:ext>
            </a:extLst>
          </p:cNvPr>
          <p:cNvSpPr/>
          <p:nvPr/>
        </p:nvSpPr>
        <p:spPr>
          <a:xfrm>
            <a:off x="2344166" y="5235990"/>
            <a:ext cx="6177074" cy="286410"/>
          </a:xfrm>
          <a:prstGeom prst="rect">
            <a:avLst/>
          </a:prstGeom>
          <a:solidFill>
            <a:schemeClr val="dk1"/>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Common, namespace-level IP filter and </a:t>
            </a:r>
            <a:r>
              <a:rPr kumimoji="0" lang="en-US" sz="1050" b="0" i="0" u="none" strike="noStrike" kern="1200" cap="none" spc="0" normalizeH="0" baseline="0" noProof="0" err="1">
                <a:ln>
                  <a:noFill/>
                </a:ln>
                <a:solidFill>
                  <a:srgbClr val="000000"/>
                </a:solidFill>
                <a:effectLst/>
                <a:uLnTx/>
                <a:uFillTx/>
                <a:latin typeface="Segoe UI"/>
                <a:ea typeface="+mn-ea"/>
                <a:cs typeface="+mn-cs"/>
              </a:rPr>
              <a:t>VNet</a:t>
            </a:r>
            <a:r>
              <a:rPr kumimoji="0" lang="en-US" sz="1050" b="0" i="0" u="none" strike="noStrike" kern="1200" cap="none" spc="0" normalizeH="0" baseline="0" noProof="0">
                <a:ln>
                  <a:noFill/>
                </a:ln>
                <a:solidFill>
                  <a:srgbClr val="000000"/>
                </a:solidFill>
                <a:effectLst/>
                <a:uLnTx/>
                <a:uFillTx/>
                <a:latin typeface="Segoe UI"/>
                <a:ea typeface="+mn-ea"/>
                <a:cs typeface="+mn-cs"/>
              </a:rPr>
              <a:t>/PEP firewall policy enforcement on each VM.</a:t>
            </a:r>
          </a:p>
        </p:txBody>
      </p:sp>
      <p:sp>
        <p:nvSpPr>
          <p:cNvPr id="203" name="Speech Bubble: Rectangle 202">
            <a:extLst>
              <a:ext uri="{FF2B5EF4-FFF2-40B4-BE49-F238E27FC236}">
                <a16:creationId xmlns:a16="http://schemas.microsoft.com/office/drawing/2014/main" id="{9228FECA-3853-40E7-89D9-B718E640C398}"/>
              </a:ext>
            </a:extLst>
          </p:cNvPr>
          <p:cNvSpPr/>
          <p:nvPr/>
        </p:nvSpPr>
        <p:spPr>
          <a:xfrm>
            <a:off x="9466549" y="4691608"/>
            <a:ext cx="2562532" cy="824627"/>
          </a:xfrm>
          <a:prstGeom prst="wedgeRectCallout">
            <a:avLst>
              <a:gd name="adj1" fmla="val -182787"/>
              <a:gd name="adj2" fmla="val -10920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an Azure-private "IPv6 Service Endpoint" address for private endpoints.</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204" name="Oval 203">
            <a:extLst>
              <a:ext uri="{FF2B5EF4-FFF2-40B4-BE49-F238E27FC236}">
                <a16:creationId xmlns:a16="http://schemas.microsoft.com/office/drawing/2014/main" id="{BFD06692-D8DA-4EE2-B1DC-C777587D64EB}"/>
              </a:ext>
            </a:extLst>
          </p:cNvPr>
          <p:cNvSpPr/>
          <p:nvPr/>
        </p:nvSpPr>
        <p:spPr>
          <a:xfrm>
            <a:off x="5748946" y="396308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46D93CEC-4FDC-4035-868B-C34902182492}"/>
              </a:ext>
            </a:extLst>
          </p:cNvPr>
          <p:cNvSpPr/>
          <p:nvPr/>
        </p:nvSpPr>
        <p:spPr>
          <a:xfrm>
            <a:off x="9492750"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5FEEF4A5-AF90-48EF-8DD0-9156A1E25ABA}"/>
              </a:ext>
            </a:extLst>
          </p:cNvPr>
          <p:cNvSpPr txBox="1"/>
          <p:nvPr/>
        </p:nvSpPr>
        <p:spPr>
          <a:xfrm>
            <a:off x="9492749" y="2760349"/>
            <a:ext cx="2301912"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10.0.0.0/8</a:t>
            </a:r>
          </a:p>
        </p:txBody>
      </p:sp>
      <p:sp>
        <p:nvSpPr>
          <p:cNvPr id="205" name="Rectangle 204">
            <a:extLst>
              <a:ext uri="{FF2B5EF4-FFF2-40B4-BE49-F238E27FC236}">
                <a16:creationId xmlns:a16="http://schemas.microsoft.com/office/drawing/2014/main" id="{A9D59560-2A58-4964-A3A6-5CA101773D1B}"/>
              </a:ext>
            </a:extLst>
          </p:cNvPr>
          <p:cNvSpPr/>
          <p:nvPr/>
        </p:nvSpPr>
        <p:spPr>
          <a:xfrm>
            <a:off x="9678868"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TextBox 205">
            <a:extLst>
              <a:ext uri="{FF2B5EF4-FFF2-40B4-BE49-F238E27FC236}">
                <a16:creationId xmlns:a16="http://schemas.microsoft.com/office/drawing/2014/main" id="{E4DD015C-105B-4316-88B3-062484BADF9D}"/>
              </a:ext>
            </a:extLst>
          </p:cNvPr>
          <p:cNvSpPr txBox="1"/>
          <p:nvPr/>
        </p:nvSpPr>
        <p:spPr>
          <a:xfrm>
            <a:off x="9678868"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94" name="Graphic 93" descr="Server with solid fill">
            <a:extLst>
              <a:ext uri="{FF2B5EF4-FFF2-40B4-BE49-F238E27FC236}">
                <a16:creationId xmlns:a16="http://schemas.microsoft.com/office/drawing/2014/main" id="{BECD1169-8D18-4817-97B1-2A8C0DF38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7242" y="3633465"/>
            <a:ext cx="358917" cy="358917"/>
          </a:xfrm>
          <a:prstGeom prst="rect">
            <a:avLst/>
          </a:prstGeom>
        </p:spPr>
      </p:pic>
      <p:cxnSp>
        <p:nvCxnSpPr>
          <p:cNvPr id="207" name="Connector: Elbow 206">
            <a:extLst>
              <a:ext uri="{FF2B5EF4-FFF2-40B4-BE49-F238E27FC236}">
                <a16:creationId xmlns:a16="http://schemas.microsoft.com/office/drawing/2014/main" id="{30CCE4A1-C0EC-4ED5-BDD8-022CB336A42E}"/>
              </a:ext>
            </a:extLst>
          </p:cNvPr>
          <p:cNvCxnSpPr>
            <a:cxnSpLocks/>
            <a:stCxn id="204" idx="4"/>
            <a:endCxn id="140" idx="0"/>
          </p:cNvCxnSpPr>
          <p:nvPr/>
        </p:nvCxnSpPr>
        <p:spPr>
          <a:xfrm rot="16200000" flipH="1">
            <a:off x="6265737" y="3840899"/>
            <a:ext cx="1463978" cy="2233667"/>
          </a:xfrm>
          <a:prstGeom prst="bentConnector3">
            <a:avLst>
              <a:gd name="adj1" fmla="val 38685"/>
            </a:avLst>
          </a:prstGeom>
          <a:ln>
            <a:tailEnd type="triangle"/>
          </a:ln>
        </p:spPr>
        <p:style>
          <a:lnRef idx="1">
            <a:schemeClr val="dk1"/>
          </a:lnRef>
          <a:fillRef idx="0">
            <a:schemeClr val="dk1"/>
          </a:fillRef>
          <a:effectRef idx="0">
            <a:schemeClr val="dk1"/>
          </a:effectRef>
          <a:fontRef idx="minor">
            <a:schemeClr val="tx1"/>
          </a:fontRef>
        </p:style>
      </p:cxnSp>
      <p:sp>
        <p:nvSpPr>
          <p:cNvPr id="208" name="TextBox 207">
            <a:extLst>
              <a:ext uri="{FF2B5EF4-FFF2-40B4-BE49-F238E27FC236}">
                <a16:creationId xmlns:a16="http://schemas.microsoft.com/office/drawing/2014/main" id="{5943DCF0-2211-46E7-9522-5A6BB111A4C4}"/>
              </a:ext>
            </a:extLst>
          </p:cNvPr>
          <p:cNvSpPr txBox="1"/>
          <p:nvPr/>
        </p:nvSpPr>
        <p:spPr>
          <a:xfrm>
            <a:off x="10971726"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112" name="Picture 111">
            <a:extLst>
              <a:ext uri="{FF2B5EF4-FFF2-40B4-BE49-F238E27FC236}">
                <a16:creationId xmlns:a16="http://schemas.microsoft.com/office/drawing/2014/main" id="{3585B30E-4227-4F3B-9404-98091B7F29F9}"/>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10149239" y="3615568"/>
            <a:ext cx="457770" cy="402428"/>
          </a:xfrm>
          <a:prstGeom prst="rect">
            <a:avLst/>
          </a:prstGeom>
        </p:spPr>
      </p:pic>
      <p:sp>
        <p:nvSpPr>
          <p:cNvPr id="209" name="TextBox 208">
            <a:extLst>
              <a:ext uri="{FF2B5EF4-FFF2-40B4-BE49-F238E27FC236}">
                <a16:creationId xmlns:a16="http://schemas.microsoft.com/office/drawing/2014/main" id="{2AE7681B-46D5-4A26-9EA3-75E3E195F421}"/>
              </a:ext>
            </a:extLst>
          </p:cNvPr>
          <p:cNvSpPr txBox="1"/>
          <p:nvPr/>
        </p:nvSpPr>
        <p:spPr>
          <a:xfrm>
            <a:off x="9839919"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116" name="Straight Arrow Connector 115">
            <a:extLst>
              <a:ext uri="{FF2B5EF4-FFF2-40B4-BE49-F238E27FC236}">
                <a16:creationId xmlns:a16="http://schemas.microsoft.com/office/drawing/2014/main" id="{D4FFF1DF-D8A9-43F7-97BB-E19BB3588A21}"/>
              </a:ext>
            </a:extLst>
          </p:cNvPr>
          <p:cNvCxnSpPr>
            <a:endCxn id="112" idx="3"/>
          </p:cNvCxnSpPr>
          <p:nvPr/>
        </p:nvCxnSpPr>
        <p:spPr>
          <a:xfrm flipH="1">
            <a:off x="10607009"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C34D296-E85D-4379-94E8-E638A3DD8F29}"/>
              </a:ext>
            </a:extLst>
          </p:cNvPr>
          <p:cNvCxnSpPr>
            <a:cxnSpLocks/>
            <a:stCxn id="112" idx="1"/>
            <a:endCxn id="204" idx="7"/>
          </p:cNvCxnSpPr>
          <p:nvPr/>
        </p:nvCxnSpPr>
        <p:spPr>
          <a:xfrm rot="10800000" flipV="1">
            <a:off x="5974195" y="3816781"/>
            <a:ext cx="4175045" cy="184765"/>
          </a:xfrm>
          <a:prstGeom prst="curvedConnector2">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23B830ED-DEAF-4403-BCC0-EED147AB0739}"/>
              </a:ext>
            </a:extLst>
          </p:cNvPr>
          <p:cNvSpPr txBox="1"/>
          <p:nvPr/>
        </p:nvSpPr>
        <p:spPr>
          <a:xfrm>
            <a:off x="5818940" y="4292531"/>
            <a:ext cx="8766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IPv6 SE</a:t>
            </a:r>
          </a:p>
        </p:txBody>
      </p:sp>
      <p:sp>
        <p:nvSpPr>
          <p:cNvPr id="216" name="Rectangle 215">
            <a:extLst>
              <a:ext uri="{FF2B5EF4-FFF2-40B4-BE49-F238E27FC236}">
                <a16:creationId xmlns:a16="http://schemas.microsoft.com/office/drawing/2014/main" id="{ADCD794E-306F-442F-B5F0-977E5E906DBE}"/>
              </a:ext>
            </a:extLst>
          </p:cNvPr>
          <p:cNvSpPr/>
          <p:nvPr/>
        </p:nvSpPr>
        <p:spPr>
          <a:xfrm>
            <a:off x="3676200" y="2335219"/>
            <a:ext cx="2914291" cy="240378"/>
          </a:xfrm>
          <a:prstGeom prst="rect">
            <a:avLst/>
          </a:prstGeom>
          <a:solidFill>
            <a:srgbClr val="8105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Client-Side Firewalls &amp; Proxies</a:t>
            </a:r>
          </a:p>
        </p:txBody>
      </p:sp>
      <p:sp>
        <p:nvSpPr>
          <p:cNvPr id="217" name="Speech Bubble: Rectangle 216">
            <a:extLst>
              <a:ext uri="{FF2B5EF4-FFF2-40B4-BE49-F238E27FC236}">
                <a16:creationId xmlns:a16="http://schemas.microsoft.com/office/drawing/2014/main" id="{4A6B11A5-C1BE-4181-9E6B-25CB73440038}"/>
              </a:ext>
            </a:extLst>
          </p:cNvPr>
          <p:cNvSpPr/>
          <p:nvPr/>
        </p:nvSpPr>
        <p:spPr>
          <a:xfrm>
            <a:off x="4458016" y="2721740"/>
            <a:ext cx="2239373" cy="494107"/>
          </a:xfrm>
          <a:prstGeom prst="wedgeRectCallout">
            <a:avLst>
              <a:gd name="adj1" fmla="val 1433"/>
              <a:gd name="adj2" fmla="val -7277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WebSockets AMQP tunneling allows port 443 firewall traversal.</a:t>
            </a:r>
            <a:endParaRPr kumimoji="0" lang="en-US" sz="1100" b="0" i="0" u="sng"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589503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2392-1DAC-4DB7-9439-1ECA928525B8}"/>
              </a:ext>
            </a:extLst>
          </p:cNvPr>
          <p:cNvSpPr>
            <a:spLocks noGrp="1"/>
          </p:cNvSpPr>
          <p:nvPr>
            <p:ph type="title"/>
          </p:nvPr>
        </p:nvSpPr>
        <p:spPr/>
        <p:txBody>
          <a:bodyPr>
            <a:normAutofit/>
          </a:bodyPr>
          <a:lstStyle/>
          <a:p>
            <a:r>
              <a:rPr lang="en-US"/>
              <a:t>Networking Features</a:t>
            </a:r>
          </a:p>
        </p:txBody>
      </p:sp>
      <p:sp>
        <p:nvSpPr>
          <p:cNvPr id="5" name="Content Placeholder 4">
            <a:extLst>
              <a:ext uri="{FF2B5EF4-FFF2-40B4-BE49-F238E27FC236}">
                <a16:creationId xmlns:a16="http://schemas.microsoft.com/office/drawing/2014/main" id="{75BCB4DD-50EF-4102-AFD3-4DDBC6AB8A1D}"/>
              </a:ext>
            </a:extLst>
          </p:cNvPr>
          <p:cNvSpPr>
            <a:spLocks noGrp="1"/>
          </p:cNvSpPr>
          <p:nvPr>
            <p:ph idx="32"/>
          </p:nvPr>
        </p:nvSpPr>
        <p:spPr>
          <a:xfrm>
            <a:off x="457200" y="1563290"/>
            <a:ext cx="11277599" cy="1061830"/>
          </a:xfrm>
        </p:spPr>
        <p:txBody>
          <a:bodyPr/>
          <a:lstStyle/>
          <a:p>
            <a:r>
              <a:rPr lang="en-US" sz="2400"/>
              <a:t>Event Hubs namespaces </a:t>
            </a:r>
            <a:r>
              <a:rPr lang="en-US" sz="2400" u="sng"/>
              <a:t>can</a:t>
            </a:r>
            <a:r>
              <a:rPr lang="en-US" sz="2400"/>
              <a:t> be attached to one or more virtual networks and the public IP address space </a:t>
            </a:r>
            <a:r>
              <a:rPr lang="en-US" sz="2400" u="sng"/>
              <a:t>concurrently</a:t>
            </a:r>
            <a:r>
              <a:rPr lang="en-US" sz="2400"/>
              <a:t> and act as safe "Layer 7" stream bridges. </a:t>
            </a:r>
            <a:endParaRPr lang="en-US" sz="2400" u="sng"/>
          </a:p>
        </p:txBody>
      </p:sp>
      <p:sp>
        <p:nvSpPr>
          <p:cNvPr id="6" name="Rectangle 5">
            <a:extLst>
              <a:ext uri="{FF2B5EF4-FFF2-40B4-BE49-F238E27FC236}">
                <a16:creationId xmlns:a16="http://schemas.microsoft.com/office/drawing/2014/main" id="{73B3142E-F0EE-4530-B73E-A64F01E5A209}"/>
              </a:ext>
            </a:extLst>
          </p:cNvPr>
          <p:cNvSpPr/>
          <p:nvPr/>
        </p:nvSpPr>
        <p:spPr>
          <a:xfrm>
            <a:off x="4364605" y="3550865"/>
            <a:ext cx="2975113" cy="1987160"/>
          </a:xfrm>
          <a:prstGeom prst="rect">
            <a:avLst/>
          </a:prstGeom>
          <a:solidFill>
            <a:schemeClr val="accent2">
              <a:lumMod val="20000"/>
              <a:lumOff val="80000"/>
            </a:schemeClr>
          </a:solidFill>
          <a:ln w="12700">
            <a:prstDash val="dash"/>
          </a:ln>
        </p:spPr>
        <p:style>
          <a:lnRef idx="3">
            <a:schemeClr val="lt1"/>
          </a:lnRef>
          <a:fillRef idx="1">
            <a:schemeClr val="dk1"/>
          </a:fillRef>
          <a:effectRef idx="1">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85000"/>
                    <a:lumOff val="15000"/>
                  </a:srgbClr>
                </a:solidFill>
                <a:effectLst/>
                <a:uLnTx/>
                <a:uFillTx/>
                <a:latin typeface="Segoe UI"/>
                <a:ea typeface="+mn-ea"/>
                <a:cs typeface="+mn-cs"/>
              </a:rPr>
              <a:t>Event Hubs Namespace</a:t>
            </a:r>
          </a:p>
        </p:txBody>
      </p:sp>
      <p:sp>
        <p:nvSpPr>
          <p:cNvPr id="8" name="Rectangle 7">
            <a:extLst>
              <a:ext uri="{FF2B5EF4-FFF2-40B4-BE49-F238E27FC236}">
                <a16:creationId xmlns:a16="http://schemas.microsoft.com/office/drawing/2014/main" id="{1B887968-F93F-4A9F-82D9-C349D52CC649}"/>
              </a:ext>
            </a:extLst>
          </p:cNvPr>
          <p:cNvSpPr/>
          <p:nvPr/>
        </p:nvSpPr>
        <p:spPr>
          <a:xfrm>
            <a:off x="8823515"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3EB6F4A4-B1EB-4AE0-9262-F6517BEFEB94}"/>
              </a:ext>
            </a:extLst>
          </p:cNvPr>
          <p:cNvSpPr txBox="1"/>
          <p:nvPr/>
        </p:nvSpPr>
        <p:spPr>
          <a:xfrm>
            <a:off x="8823514" y="2760349"/>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10.1.0.0/16</a:t>
            </a:r>
          </a:p>
        </p:txBody>
      </p:sp>
      <p:sp>
        <p:nvSpPr>
          <p:cNvPr id="12" name="Rectangle 11">
            <a:extLst>
              <a:ext uri="{FF2B5EF4-FFF2-40B4-BE49-F238E27FC236}">
                <a16:creationId xmlns:a16="http://schemas.microsoft.com/office/drawing/2014/main" id="{77E119DA-34F2-48C8-B987-F03D10258836}"/>
              </a:ext>
            </a:extLst>
          </p:cNvPr>
          <p:cNvSpPr/>
          <p:nvPr/>
        </p:nvSpPr>
        <p:spPr>
          <a:xfrm>
            <a:off x="9009633"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6F81DDC-0C21-4D94-841E-3C61C17CE218}"/>
              </a:ext>
            </a:extLst>
          </p:cNvPr>
          <p:cNvSpPr txBox="1"/>
          <p:nvPr/>
        </p:nvSpPr>
        <p:spPr>
          <a:xfrm>
            <a:off x="9009633"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16" name="Graphic 15" descr="Server with solid fill">
            <a:extLst>
              <a:ext uri="{FF2B5EF4-FFF2-40B4-BE49-F238E27FC236}">
                <a16:creationId xmlns:a16="http://schemas.microsoft.com/office/drawing/2014/main" id="{EC4F14A4-31B3-40FF-B6F1-67B287B86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3633465"/>
            <a:ext cx="358917" cy="358917"/>
          </a:xfrm>
          <a:prstGeom prst="rect">
            <a:avLst/>
          </a:prstGeom>
        </p:spPr>
      </p:pic>
      <p:sp>
        <p:nvSpPr>
          <p:cNvPr id="18" name="TextBox 17">
            <a:extLst>
              <a:ext uri="{FF2B5EF4-FFF2-40B4-BE49-F238E27FC236}">
                <a16:creationId xmlns:a16="http://schemas.microsoft.com/office/drawing/2014/main" id="{4FEB69B3-0247-4185-8B68-793439895595}"/>
              </a:ext>
            </a:extLst>
          </p:cNvPr>
          <p:cNvSpPr txBox="1"/>
          <p:nvPr/>
        </p:nvSpPr>
        <p:spPr>
          <a:xfrm>
            <a:off x="10302491"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20" name="Picture 19">
            <a:extLst>
              <a:ext uri="{FF2B5EF4-FFF2-40B4-BE49-F238E27FC236}">
                <a16:creationId xmlns:a16="http://schemas.microsoft.com/office/drawing/2014/main" id="{CF812E56-1F57-4482-A1C7-439F6D42827D}"/>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3615568"/>
            <a:ext cx="457770" cy="402428"/>
          </a:xfrm>
          <a:prstGeom prst="rect">
            <a:avLst/>
          </a:prstGeom>
        </p:spPr>
      </p:pic>
      <p:sp>
        <p:nvSpPr>
          <p:cNvPr id="22" name="TextBox 21">
            <a:extLst>
              <a:ext uri="{FF2B5EF4-FFF2-40B4-BE49-F238E27FC236}">
                <a16:creationId xmlns:a16="http://schemas.microsoft.com/office/drawing/2014/main" id="{4236703D-B85A-43E3-9B87-26BD20CF40B1}"/>
              </a:ext>
            </a:extLst>
          </p:cNvPr>
          <p:cNvSpPr txBox="1"/>
          <p:nvPr/>
        </p:nvSpPr>
        <p:spPr>
          <a:xfrm>
            <a:off x="9170684"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24" name="Straight Arrow Connector 23">
            <a:extLst>
              <a:ext uri="{FF2B5EF4-FFF2-40B4-BE49-F238E27FC236}">
                <a16:creationId xmlns:a16="http://schemas.microsoft.com/office/drawing/2014/main" id="{82AA2624-6131-43A5-8F2A-FC8EFB7C6504}"/>
              </a:ext>
            </a:extLst>
          </p:cNvPr>
          <p:cNvCxnSpPr>
            <a:cxnSpLocks/>
            <a:endCxn id="20" idx="3"/>
          </p:cNvCxnSpPr>
          <p:nvPr/>
        </p:nvCxnSpPr>
        <p:spPr>
          <a:xfrm flipH="1">
            <a:off x="9937774"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EA8883E-8BD6-4D6C-B9B7-AE9580D9D443}"/>
              </a:ext>
            </a:extLst>
          </p:cNvPr>
          <p:cNvSpPr/>
          <p:nvPr/>
        </p:nvSpPr>
        <p:spPr>
          <a:xfrm>
            <a:off x="8823515" y="5127206"/>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83829DE-EF69-4C95-A823-80EF2F30C306}"/>
              </a:ext>
            </a:extLst>
          </p:cNvPr>
          <p:cNvSpPr txBox="1"/>
          <p:nvPr/>
        </p:nvSpPr>
        <p:spPr>
          <a:xfrm>
            <a:off x="8823514" y="4863637"/>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10.2.0.0/16</a:t>
            </a:r>
          </a:p>
        </p:txBody>
      </p:sp>
      <p:sp>
        <p:nvSpPr>
          <p:cNvPr id="27" name="Rectangle 26">
            <a:extLst>
              <a:ext uri="{FF2B5EF4-FFF2-40B4-BE49-F238E27FC236}">
                <a16:creationId xmlns:a16="http://schemas.microsoft.com/office/drawing/2014/main" id="{BF8EA725-1250-45E8-9DC6-430E360EEFA9}"/>
              </a:ext>
            </a:extLst>
          </p:cNvPr>
          <p:cNvSpPr/>
          <p:nvPr/>
        </p:nvSpPr>
        <p:spPr>
          <a:xfrm>
            <a:off x="9009633" y="5475196"/>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6B0FEA6-4DD9-494A-A9A6-33FB0D103CF5}"/>
              </a:ext>
            </a:extLst>
          </p:cNvPr>
          <p:cNvSpPr txBox="1"/>
          <p:nvPr/>
        </p:nvSpPr>
        <p:spPr>
          <a:xfrm>
            <a:off x="9009633" y="524791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10.2.1.0/24</a:t>
            </a:r>
          </a:p>
        </p:txBody>
      </p:sp>
      <p:pic>
        <p:nvPicPr>
          <p:cNvPr id="29" name="Graphic 28" descr="Server with solid fill">
            <a:extLst>
              <a:ext uri="{FF2B5EF4-FFF2-40B4-BE49-F238E27FC236}">
                <a16:creationId xmlns:a16="http://schemas.microsoft.com/office/drawing/2014/main" id="{76E3B27B-D985-4AF1-90AF-038F7CEE3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5736753"/>
            <a:ext cx="358917" cy="358917"/>
          </a:xfrm>
          <a:prstGeom prst="rect">
            <a:avLst/>
          </a:prstGeom>
        </p:spPr>
      </p:pic>
      <p:sp>
        <p:nvSpPr>
          <p:cNvPr id="30" name="TextBox 29">
            <a:extLst>
              <a:ext uri="{FF2B5EF4-FFF2-40B4-BE49-F238E27FC236}">
                <a16:creationId xmlns:a16="http://schemas.microsoft.com/office/drawing/2014/main" id="{AB1D1791-863E-45F1-82C8-38B1918A7F70}"/>
              </a:ext>
            </a:extLst>
          </p:cNvPr>
          <p:cNvSpPr txBox="1"/>
          <p:nvPr/>
        </p:nvSpPr>
        <p:spPr>
          <a:xfrm>
            <a:off x="10302491" y="6121284"/>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10.2.1.56</a:t>
            </a:r>
          </a:p>
        </p:txBody>
      </p:sp>
      <p:pic>
        <p:nvPicPr>
          <p:cNvPr id="31" name="Picture 30">
            <a:extLst>
              <a:ext uri="{FF2B5EF4-FFF2-40B4-BE49-F238E27FC236}">
                <a16:creationId xmlns:a16="http://schemas.microsoft.com/office/drawing/2014/main" id="{63C1717B-A7AB-4BF3-86FB-F20AF9C079B8}"/>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5718856"/>
            <a:ext cx="457770" cy="402428"/>
          </a:xfrm>
          <a:prstGeom prst="rect">
            <a:avLst/>
          </a:prstGeom>
        </p:spPr>
      </p:pic>
      <p:sp>
        <p:nvSpPr>
          <p:cNvPr id="32" name="TextBox 31">
            <a:extLst>
              <a:ext uri="{FF2B5EF4-FFF2-40B4-BE49-F238E27FC236}">
                <a16:creationId xmlns:a16="http://schemas.microsoft.com/office/drawing/2014/main" id="{A1827E6A-F516-4154-87D4-EBB7210152A3}"/>
              </a:ext>
            </a:extLst>
          </p:cNvPr>
          <p:cNvSpPr txBox="1"/>
          <p:nvPr/>
        </p:nvSpPr>
        <p:spPr>
          <a:xfrm>
            <a:off x="9170684" y="6138568"/>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10.2.1.23</a:t>
            </a:r>
          </a:p>
        </p:txBody>
      </p:sp>
      <p:cxnSp>
        <p:nvCxnSpPr>
          <p:cNvPr id="33" name="Straight Arrow Connector 32">
            <a:extLst>
              <a:ext uri="{FF2B5EF4-FFF2-40B4-BE49-F238E27FC236}">
                <a16:creationId xmlns:a16="http://schemas.microsoft.com/office/drawing/2014/main" id="{D7EBB438-6274-458B-B23E-FE1D286CE265}"/>
              </a:ext>
            </a:extLst>
          </p:cNvPr>
          <p:cNvCxnSpPr>
            <a:cxnSpLocks/>
            <a:endCxn id="31" idx="3"/>
          </p:cNvCxnSpPr>
          <p:nvPr/>
        </p:nvCxnSpPr>
        <p:spPr>
          <a:xfrm flipH="1">
            <a:off x="9937774" y="5916211"/>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Plaque 33">
            <a:extLst>
              <a:ext uri="{FF2B5EF4-FFF2-40B4-BE49-F238E27FC236}">
                <a16:creationId xmlns:a16="http://schemas.microsoft.com/office/drawing/2014/main" id="{86DBF665-3CCE-457A-8510-E70A8A7F6EDF}"/>
              </a:ext>
            </a:extLst>
          </p:cNvPr>
          <p:cNvSpPr/>
          <p:nvPr/>
        </p:nvSpPr>
        <p:spPr>
          <a:xfrm>
            <a:off x="4603537" y="4471600"/>
            <a:ext cx="359807" cy="305160"/>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1" i="0" u="none" strike="noStrike" kern="1200" cap="none" spc="0" normalizeH="0" baseline="0" noProof="0">
                <a:ln>
                  <a:noFill/>
                </a:ln>
                <a:solidFill>
                  <a:srgbClr val="FFFFFF"/>
                </a:solidFill>
                <a:effectLst/>
                <a:uLnTx/>
                <a:uFillTx/>
                <a:latin typeface="Segoe UI"/>
                <a:ea typeface="+mn-ea"/>
                <a:cs typeface="+mn-cs"/>
              </a:rPr>
              <a:t>Topic</a:t>
            </a:r>
            <a:endParaRPr kumimoji="0" lang="en-US" sz="400" b="1"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1F3C4238-ABF5-4BC3-B1B4-8461BA86A638}"/>
              </a:ext>
            </a:extLst>
          </p:cNvPr>
          <p:cNvSpPr/>
          <p:nvPr/>
        </p:nvSpPr>
        <p:spPr>
          <a:xfrm>
            <a:off x="5598189" y="4107725"/>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ACEEFBFE-7D7B-4F42-A5F3-EA52917AB8AA}"/>
              </a:ext>
            </a:extLst>
          </p:cNvPr>
          <p:cNvSpPr/>
          <p:nvPr/>
        </p:nvSpPr>
        <p:spPr>
          <a:xfrm>
            <a:off x="5703643" y="4211417"/>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0C5C589D-04AA-46CF-A90D-1FB7784C7FBC}"/>
              </a:ext>
            </a:extLst>
          </p:cNvPr>
          <p:cNvSpPr/>
          <p:nvPr/>
        </p:nvSpPr>
        <p:spPr>
          <a:xfrm>
            <a:off x="6194575"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38" name="Graphic 37" descr="Document outline">
            <a:extLst>
              <a:ext uri="{FF2B5EF4-FFF2-40B4-BE49-F238E27FC236}">
                <a16:creationId xmlns:a16="http://schemas.microsoft.com/office/drawing/2014/main" id="{FA4AB332-A4FD-42D4-B926-EB10F9AEB3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292455"/>
            <a:ext cx="207807" cy="192985"/>
          </a:xfrm>
          <a:prstGeom prst="rect">
            <a:avLst/>
          </a:prstGeom>
        </p:spPr>
      </p:pic>
      <p:sp>
        <p:nvSpPr>
          <p:cNvPr id="39" name="Rectangle 38">
            <a:extLst>
              <a:ext uri="{FF2B5EF4-FFF2-40B4-BE49-F238E27FC236}">
                <a16:creationId xmlns:a16="http://schemas.microsoft.com/office/drawing/2014/main" id="{8C07FAAC-02C9-4200-986F-AAC8F95129FB}"/>
              </a:ext>
            </a:extLst>
          </p:cNvPr>
          <p:cNvSpPr/>
          <p:nvPr/>
        </p:nvSpPr>
        <p:spPr>
          <a:xfrm>
            <a:off x="6440041"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40" name="Graphic 39" descr="Document outline">
            <a:extLst>
              <a:ext uri="{FF2B5EF4-FFF2-40B4-BE49-F238E27FC236}">
                <a16:creationId xmlns:a16="http://schemas.microsoft.com/office/drawing/2014/main" id="{65313B22-9588-4172-9554-2D4033D52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292455"/>
            <a:ext cx="207807" cy="192985"/>
          </a:xfrm>
          <a:prstGeom prst="rect">
            <a:avLst/>
          </a:prstGeom>
        </p:spPr>
      </p:pic>
      <p:pic>
        <p:nvPicPr>
          <p:cNvPr id="41" name="Graphic 40" descr="Document outline">
            <a:extLst>
              <a:ext uri="{FF2B5EF4-FFF2-40B4-BE49-F238E27FC236}">
                <a16:creationId xmlns:a16="http://schemas.microsoft.com/office/drawing/2014/main" id="{845F785F-F086-4886-B3A3-C39F8EFCE6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6671" y="4292455"/>
            <a:ext cx="207807" cy="192985"/>
          </a:xfrm>
          <a:prstGeom prst="rect">
            <a:avLst/>
          </a:prstGeom>
        </p:spPr>
      </p:pic>
      <p:sp>
        <p:nvSpPr>
          <p:cNvPr id="42" name="Rectangle: Diagonal Corners Snipped 41">
            <a:extLst>
              <a:ext uri="{FF2B5EF4-FFF2-40B4-BE49-F238E27FC236}">
                <a16:creationId xmlns:a16="http://schemas.microsoft.com/office/drawing/2014/main" id="{F61522F9-4C21-4C08-8133-150E6520340E}"/>
              </a:ext>
            </a:extLst>
          </p:cNvPr>
          <p:cNvSpPr/>
          <p:nvPr/>
        </p:nvSpPr>
        <p:spPr>
          <a:xfrm>
            <a:off x="5040885" y="4110030"/>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Rounded Corners 42">
            <a:extLst>
              <a:ext uri="{FF2B5EF4-FFF2-40B4-BE49-F238E27FC236}">
                <a16:creationId xmlns:a16="http://schemas.microsoft.com/office/drawing/2014/main" id="{6C9CA4B0-0884-4B0E-9717-24B6AD0F8703}"/>
              </a:ext>
            </a:extLst>
          </p:cNvPr>
          <p:cNvSpPr/>
          <p:nvPr/>
        </p:nvSpPr>
        <p:spPr>
          <a:xfrm>
            <a:off x="5598189" y="4689269"/>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Diagonal Corners Snipped 43">
            <a:extLst>
              <a:ext uri="{FF2B5EF4-FFF2-40B4-BE49-F238E27FC236}">
                <a16:creationId xmlns:a16="http://schemas.microsoft.com/office/drawing/2014/main" id="{985706D4-D71A-4492-AFF1-DCBF1B4F0B92}"/>
              </a:ext>
            </a:extLst>
          </p:cNvPr>
          <p:cNvSpPr/>
          <p:nvPr/>
        </p:nvSpPr>
        <p:spPr>
          <a:xfrm>
            <a:off x="5040885" y="4691574"/>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Bent 44">
            <a:extLst>
              <a:ext uri="{FF2B5EF4-FFF2-40B4-BE49-F238E27FC236}">
                <a16:creationId xmlns:a16="http://schemas.microsoft.com/office/drawing/2014/main" id="{469F86F4-EC75-4070-9D73-C813CCB6948E}"/>
              </a:ext>
            </a:extLst>
          </p:cNvPr>
          <p:cNvSpPr/>
          <p:nvPr/>
        </p:nvSpPr>
        <p:spPr>
          <a:xfrm>
            <a:off x="4755304" y="4271502"/>
            <a:ext cx="203465" cy="171639"/>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Arrow: Bent 45">
            <a:extLst>
              <a:ext uri="{FF2B5EF4-FFF2-40B4-BE49-F238E27FC236}">
                <a16:creationId xmlns:a16="http://schemas.microsoft.com/office/drawing/2014/main" id="{B7A4802C-7E8B-49E0-928D-9DDEDFD60279}"/>
              </a:ext>
            </a:extLst>
          </p:cNvPr>
          <p:cNvSpPr/>
          <p:nvPr/>
        </p:nvSpPr>
        <p:spPr>
          <a:xfrm flipV="1">
            <a:off x="4755304" y="4805218"/>
            <a:ext cx="203465" cy="18898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736F0224-3806-4896-B347-1DB2AD968F88}"/>
              </a:ext>
            </a:extLst>
          </p:cNvPr>
          <p:cNvGrpSpPr/>
          <p:nvPr/>
        </p:nvGrpSpPr>
        <p:grpSpPr>
          <a:xfrm>
            <a:off x="5106212" y="4867143"/>
            <a:ext cx="397831" cy="191173"/>
            <a:chOff x="3882524" y="2430166"/>
            <a:chExt cx="1203562" cy="719869"/>
          </a:xfrm>
        </p:grpSpPr>
        <p:sp>
          <p:nvSpPr>
            <p:cNvPr id="54" name="Rectangle 53">
              <a:extLst>
                <a:ext uri="{FF2B5EF4-FFF2-40B4-BE49-F238E27FC236}">
                  <a16:creationId xmlns:a16="http://schemas.microsoft.com/office/drawing/2014/main" id="{8AD9B97A-1B0D-42EF-AE6A-3C46F510C641}"/>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F7C341C2-A47C-4A9F-878B-D5487B8E5CF7}"/>
                </a:ext>
              </a:extLst>
            </p:cNvPr>
            <p:cNvCxnSpPr>
              <a:cxnSpLocks/>
              <a:stCxn id="54" idx="1"/>
              <a:endCxn id="54"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sp>
        <p:nvSpPr>
          <p:cNvPr id="56" name="Rectangle 55">
            <a:extLst>
              <a:ext uri="{FF2B5EF4-FFF2-40B4-BE49-F238E27FC236}">
                <a16:creationId xmlns:a16="http://schemas.microsoft.com/office/drawing/2014/main" id="{3C6A8E91-96E7-451D-8FAA-C885437B04AE}"/>
              </a:ext>
            </a:extLst>
          </p:cNvPr>
          <p:cNvSpPr/>
          <p:nvPr/>
        </p:nvSpPr>
        <p:spPr>
          <a:xfrm>
            <a:off x="5703643"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6649D9D4-D97E-4B2D-9477-210CFF8D73B5}"/>
              </a:ext>
            </a:extLst>
          </p:cNvPr>
          <p:cNvSpPr/>
          <p:nvPr/>
        </p:nvSpPr>
        <p:spPr>
          <a:xfrm>
            <a:off x="5949109"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58" name="Graphic 57" descr="Document outline">
            <a:extLst>
              <a:ext uri="{FF2B5EF4-FFF2-40B4-BE49-F238E27FC236}">
                <a16:creationId xmlns:a16="http://schemas.microsoft.com/office/drawing/2014/main" id="{3258E853-2796-4119-99FD-C11512C03C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859942"/>
            <a:ext cx="207807" cy="192985"/>
          </a:xfrm>
          <a:prstGeom prst="rect">
            <a:avLst/>
          </a:prstGeom>
        </p:spPr>
      </p:pic>
      <p:sp>
        <p:nvSpPr>
          <p:cNvPr id="59" name="Rectangle 58">
            <a:extLst>
              <a:ext uri="{FF2B5EF4-FFF2-40B4-BE49-F238E27FC236}">
                <a16:creationId xmlns:a16="http://schemas.microsoft.com/office/drawing/2014/main" id="{55A1A557-9F32-48E5-8332-41B3C4ADA13A}"/>
              </a:ext>
            </a:extLst>
          </p:cNvPr>
          <p:cNvSpPr/>
          <p:nvPr/>
        </p:nvSpPr>
        <p:spPr>
          <a:xfrm>
            <a:off x="6440041" y="4778906"/>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60" name="Graphic 59" descr="Document outline">
            <a:extLst>
              <a:ext uri="{FF2B5EF4-FFF2-40B4-BE49-F238E27FC236}">
                <a16:creationId xmlns:a16="http://schemas.microsoft.com/office/drawing/2014/main" id="{147E7BB1-C519-4B58-B448-C8366CF666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859942"/>
            <a:ext cx="207807" cy="192985"/>
          </a:xfrm>
          <a:prstGeom prst="rect">
            <a:avLst/>
          </a:prstGeom>
        </p:spPr>
      </p:pic>
      <p:pic>
        <p:nvPicPr>
          <p:cNvPr id="61" name="Graphic 60" descr="Document outline">
            <a:extLst>
              <a:ext uri="{FF2B5EF4-FFF2-40B4-BE49-F238E27FC236}">
                <a16:creationId xmlns:a16="http://schemas.microsoft.com/office/drawing/2014/main" id="{86BDBE3A-22A0-481B-B3E1-CFD2F1C149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1205" y="4859942"/>
            <a:ext cx="207807" cy="192985"/>
          </a:xfrm>
          <a:prstGeom prst="rect">
            <a:avLst/>
          </a:prstGeom>
        </p:spPr>
      </p:pic>
      <p:grpSp>
        <p:nvGrpSpPr>
          <p:cNvPr id="79" name="Group 78">
            <a:extLst>
              <a:ext uri="{FF2B5EF4-FFF2-40B4-BE49-F238E27FC236}">
                <a16:creationId xmlns:a16="http://schemas.microsoft.com/office/drawing/2014/main" id="{174A7670-D9E3-4218-AE13-81219B520AE5}"/>
              </a:ext>
            </a:extLst>
          </p:cNvPr>
          <p:cNvGrpSpPr/>
          <p:nvPr/>
        </p:nvGrpSpPr>
        <p:grpSpPr>
          <a:xfrm>
            <a:off x="5093790" y="4271502"/>
            <a:ext cx="397831" cy="191173"/>
            <a:chOff x="3882524" y="2430166"/>
            <a:chExt cx="1203562" cy="719869"/>
          </a:xfrm>
        </p:grpSpPr>
        <p:sp>
          <p:nvSpPr>
            <p:cNvPr id="80" name="Rectangle 79">
              <a:extLst>
                <a:ext uri="{FF2B5EF4-FFF2-40B4-BE49-F238E27FC236}">
                  <a16:creationId xmlns:a16="http://schemas.microsoft.com/office/drawing/2014/main" id="{ED9852CF-4902-428A-B6BE-152B3F1E9963}"/>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839A10F8-C944-41B2-8AEF-05CB347206EA}"/>
                </a:ext>
              </a:extLst>
            </p:cNvPr>
            <p:cNvCxnSpPr>
              <a:cxnSpLocks/>
              <a:stCxn id="80" idx="1"/>
              <a:endCxn id="80"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cxnSp>
        <p:nvCxnSpPr>
          <p:cNvPr id="82" name="Straight Arrow Connector 81">
            <a:extLst>
              <a:ext uri="{FF2B5EF4-FFF2-40B4-BE49-F238E27FC236}">
                <a16:creationId xmlns:a16="http://schemas.microsoft.com/office/drawing/2014/main" id="{CE813C55-43AF-4745-AED6-AD40FE872BB9}"/>
              </a:ext>
            </a:extLst>
          </p:cNvPr>
          <p:cNvCxnSpPr>
            <a:cxnSpLocks/>
            <a:stCxn id="31" idx="1"/>
            <a:endCxn id="43" idx="3"/>
          </p:cNvCxnSpPr>
          <p:nvPr/>
        </p:nvCxnSpPr>
        <p:spPr>
          <a:xfrm flipH="1" flipV="1">
            <a:off x="6985223" y="4956279"/>
            <a:ext cx="2494781" cy="96379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C076EB-FCF0-41DD-9EB4-B44815D1BD55}"/>
              </a:ext>
            </a:extLst>
          </p:cNvPr>
          <p:cNvCxnSpPr>
            <a:cxnSpLocks/>
            <a:stCxn id="20" idx="1"/>
            <a:endCxn id="35" idx="3"/>
          </p:cNvCxnSpPr>
          <p:nvPr/>
        </p:nvCxnSpPr>
        <p:spPr>
          <a:xfrm flipH="1">
            <a:off x="6985223" y="3816782"/>
            <a:ext cx="2494781" cy="5579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0014D0E0-539A-4886-9B9B-EA8F4235B8C8}"/>
              </a:ext>
            </a:extLst>
          </p:cNvPr>
          <p:cNvSpPr/>
          <p:nvPr/>
        </p:nvSpPr>
        <p:spPr>
          <a:xfrm>
            <a:off x="672460" y="3812999"/>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147C73D5-7895-4968-A6E0-12317DEDA919}"/>
              </a:ext>
            </a:extLst>
          </p:cNvPr>
          <p:cNvSpPr txBox="1"/>
          <p:nvPr/>
        </p:nvSpPr>
        <p:spPr>
          <a:xfrm>
            <a:off x="672460" y="3559480"/>
            <a:ext cx="974626"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Public Network</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6D6CDA13-60A9-4EC0-9A8E-A1DDDD2CEADE}"/>
              </a:ext>
            </a:extLst>
          </p:cNvPr>
          <p:cNvSpPr/>
          <p:nvPr/>
        </p:nvSpPr>
        <p:spPr>
          <a:xfrm>
            <a:off x="821223" y="4143956"/>
            <a:ext cx="1890773"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8FB96724-2594-46CF-99EB-EE75DD9EACDC}"/>
              </a:ext>
            </a:extLst>
          </p:cNvPr>
          <p:cNvSpPr txBox="1"/>
          <p:nvPr/>
        </p:nvSpPr>
        <p:spPr>
          <a:xfrm>
            <a:off x="821223" y="391667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NAT</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Server with solid fill">
            <a:extLst>
              <a:ext uri="{FF2B5EF4-FFF2-40B4-BE49-F238E27FC236}">
                <a16:creationId xmlns:a16="http://schemas.microsoft.com/office/drawing/2014/main" id="{730E1748-3890-45F8-BE82-44C9C55DE9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5" y="4401982"/>
            <a:ext cx="358917" cy="358917"/>
          </a:xfrm>
          <a:prstGeom prst="rect">
            <a:avLst/>
          </a:prstGeom>
        </p:spPr>
      </p:pic>
      <p:sp>
        <p:nvSpPr>
          <p:cNvPr id="94" name="TextBox 93">
            <a:extLst>
              <a:ext uri="{FF2B5EF4-FFF2-40B4-BE49-F238E27FC236}">
                <a16:creationId xmlns:a16="http://schemas.microsoft.com/office/drawing/2014/main" id="{20EFAC27-EFA1-479A-A2E7-F1B2CD3EE64B}"/>
              </a:ext>
            </a:extLst>
          </p:cNvPr>
          <p:cNvSpPr txBox="1"/>
          <p:nvPr/>
        </p:nvSpPr>
        <p:spPr>
          <a:xfrm>
            <a:off x="736018" y="4751032"/>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Client</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192.168.1.2</a:t>
            </a:r>
          </a:p>
        </p:txBody>
      </p:sp>
      <p:sp>
        <p:nvSpPr>
          <p:cNvPr id="96" name="Oval 95">
            <a:extLst>
              <a:ext uri="{FF2B5EF4-FFF2-40B4-BE49-F238E27FC236}">
                <a16:creationId xmlns:a16="http://schemas.microsoft.com/office/drawing/2014/main" id="{3CEAB03C-526D-4DFF-95F0-A1D127AF502F}"/>
              </a:ext>
            </a:extLst>
          </p:cNvPr>
          <p:cNvSpPr/>
          <p:nvPr/>
        </p:nvSpPr>
        <p:spPr>
          <a:xfrm>
            <a:off x="4190823"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2D2E8C35-9CC1-4B73-A3F8-52F4534CE7E6}"/>
              </a:ext>
            </a:extLst>
          </p:cNvPr>
          <p:cNvSpPr/>
          <p:nvPr/>
        </p:nvSpPr>
        <p:spPr>
          <a:xfrm>
            <a:off x="2552297"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98" name="Straight Arrow Connector 97">
            <a:extLst>
              <a:ext uri="{FF2B5EF4-FFF2-40B4-BE49-F238E27FC236}">
                <a16:creationId xmlns:a16="http://schemas.microsoft.com/office/drawing/2014/main" id="{F669998F-8D6F-4448-BF8D-167CE98DA07F}"/>
              </a:ext>
            </a:extLst>
          </p:cNvPr>
          <p:cNvCxnSpPr>
            <a:cxnSpLocks/>
            <a:stCxn id="97" idx="6"/>
            <a:endCxn id="96" idx="2"/>
          </p:cNvCxnSpPr>
          <p:nvPr/>
        </p:nvCxnSpPr>
        <p:spPr>
          <a:xfrm>
            <a:off x="2816191" y="4543768"/>
            <a:ext cx="1374632" cy="0"/>
          </a:xfrm>
          <a:prstGeom prst="straightConnector1">
            <a:avLst/>
          </a:prstGeom>
          <a:ln w="1905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570C338F-FE03-461C-8452-D9442E0E4AA4}"/>
              </a:ext>
            </a:extLst>
          </p:cNvPr>
          <p:cNvSpPr/>
          <p:nvPr/>
        </p:nvSpPr>
        <p:spPr>
          <a:xfrm>
            <a:off x="7207771" y="415447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03">
            <a:extLst>
              <a:ext uri="{FF2B5EF4-FFF2-40B4-BE49-F238E27FC236}">
                <a16:creationId xmlns:a16="http://schemas.microsoft.com/office/drawing/2014/main" id="{8652C83F-F8AE-44F6-B92D-5F688EBAC5BE}"/>
              </a:ext>
            </a:extLst>
          </p:cNvPr>
          <p:cNvSpPr/>
          <p:nvPr/>
        </p:nvSpPr>
        <p:spPr>
          <a:xfrm>
            <a:off x="7187574" y="4943662"/>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F400ECAF-27B2-47A3-8F8C-486D523E9DBC}"/>
              </a:ext>
            </a:extLst>
          </p:cNvPr>
          <p:cNvSpPr/>
          <p:nvPr/>
        </p:nvSpPr>
        <p:spPr>
          <a:xfrm>
            <a:off x="3605601" y="4151843"/>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06" name="Graphic 105" descr="Document outline">
            <a:extLst>
              <a:ext uri="{FF2B5EF4-FFF2-40B4-BE49-F238E27FC236}">
                <a16:creationId xmlns:a16="http://schemas.microsoft.com/office/drawing/2014/main" id="{603D4329-BE9F-47CE-80A5-89886B2440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7697" y="4232881"/>
            <a:ext cx="207807" cy="192985"/>
          </a:xfrm>
          <a:prstGeom prst="rect">
            <a:avLst/>
          </a:prstGeom>
        </p:spPr>
      </p:pic>
      <p:cxnSp>
        <p:nvCxnSpPr>
          <p:cNvPr id="108" name="Straight Arrow Connector 107">
            <a:extLst>
              <a:ext uri="{FF2B5EF4-FFF2-40B4-BE49-F238E27FC236}">
                <a16:creationId xmlns:a16="http://schemas.microsoft.com/office/drawing/2014/main" id="{4F45A4E9-179C-4BC8-A86A-881B7C640735}"/>
              </a:ext>
            </a:extLst>
          </p:cNvPr>
          <p:cNvCxnSpPr/>
          <p:nvPr/>
        </p:nvCxnSpPr>
        <p:spPr>
          <a:xfrm>
            <a:off x="3493507" y="4078255"/>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CDACC30E-3C2C-45C0-9169-63E361A36108}"/>
              </a:ext>
            </a:extLst>
          </p:cNvPr>
          <p:cNvSpPr/>
          <p:nvPr/>
        </p:nvSpPr>
        <p:spPr>
          <a:xfrm>
            <a:off x="7893528" y="3718359"/>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Graphic 109" descr="Document outline">
            <a:extLst>
              <a:ext uri="{FF2B5EF4-FFF2-40B4-BE49-F238E27FC236}">
                <a16:creationId xmlns:a16="http://schemas.microsoft.com/office/drawing/2014/main" id="{CE55F3D5-7106-4339-ABA7-D4057742C6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3799397"/>
            <a:ext cx="207807" cy="192985"/>
          </a:xfrm>
          <a:prstGeom prst="rect">
            <a:avLst/>
          </a:prstGeom>
        </p:spPr>
      </p:pic>
      <p:cxnSp>
        <p:nvCxnSpPr>
          <p:cNvPr id="111" name="Straight Arrow Connector 110">
            <a:extLst>
              <a:ext uri="{FF2B5EF4-FFF2-40B4-BE49-F238E27FC236}">
                <a16:creationId xmlns:a16="http://schemas.microsoft.com/office/drawing/2014/main" id="{47D33587-B338-4DFB-8E1B-4857B4269521}"/>
              </a:ext>
            </a:extLst>
          </p:cNvPr>
          <p:cNvCxnSpPr/>
          <p:nvPr/>
        </p:nvCxnSpPr>
        <p:spPr>
          <a:xfrm>
            <a:off x="7781434" y="3644771"/>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59C6A47-042E-44E0-B91F-2F2E37A0FAEE}"/>
              </a:ext>
            </a:extLst>
          </p:cNvPr>
          <p:cNvSpPr/>
          <p:nvPr/>
        </p:nvSpPr>
        <p:spPr>
          <a:xfrm>
            <a:off x="7893528" y="4886890"/>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3" name="Graphic 112" descr="Document outline">
            <a:extLst>
              <a:ext uri="{FF2B5EF4-FFF2-40B4-BE49-F238E27FC236}">
                <a16:creationId xmlns:a16="http://schemas.microsoft.com/office/drawing/2014/main" id="{6E8E138E-DC96-43FE-AEC6-15D78039B3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4967928"/>
            <a:ext cx="207807" cy="192985"/>
          </a:xfrm>
          <a:prstGeom prst="rect">
            <a:avLst/>
          </a:prstGeom>
        </p:spPr>
      </p:pic>
      <p:cxnSp>
        <p:nvCxnSpPr>
          <p:cNvPr id="114" name="Straight Arrow Connector 113">
            <a:extLst>
              <a:ext uri="{FF2B5EF4-FFF2-40B4-BE49-F238E27FC236}">
                <a16:creationId xmlns:a16="http://schemas.microsoft.com/office/drawing/2014/main" id="{83A32622-2058-4560-933F-9C0FA141732C}"/>
              </a:ext>
            </a:extLst>
          </p:cNvPr>
          <p:cNvCxnSpPr/>
          <p:nvPr/>
        </p:nvCxnSpPr>
        <p:spPr>
          <a:xfrm>
            <a:off x="7781434" y="4813302"/>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7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FEDD-5A56-4753-B3B7-802140010A01}"/>
              </a:ext>
            </a:extLst>
          </p:cNvPr>
          <p:cNvSpPr>
            <a:spLocks noGrp="1"/>
          </p:cNvSpPr>
          <p:nvPr>
            <p:ph type="title"/>
          </p:nvPr>
        </p:nvSpPr>
        <p:spPr/>
        <p:txBody>
          <a:bodyPr>
            <a:normAutofit/>
          </a:bodyPr>
          <a:lstStyle/>
          <a:p>
            <a:r>
              <a:rPr lang="en-US"/>
              <a:t>Authorization</a:t>
            </a:r>
          </a:p>
        </p:txBody>
      </p:sp>
      <p:sp>
        <p:nvSpPr>
          <p:cNvPr id="3" name="Subtitle 2">
            <a:extLst>
              <a:ext uri="{FF2B5EF4-FFF2-40B4-BE49-F238E27FC236}">
                <a16:creationId xmlns:a16="http://schemas.microsoft.com/office/drawing/2014/main" id="{70A6086F-69A9-40C5-99F9-7E783CA1A282}"/>
              </a:ext>
            </a:extLst>
          </p:cNvPr>
          <p:cNvSpPr>
            <a:spLocks noGrp="1"/>
          </p:cNvSpPr>
          <p:nvPr>
            <p:ph type="subTitle" idx="27"/>
          </p:nvPr>
        </p:nvSpPr>
        <p:spPr/>
        <p:txBody>
          <a:bodyPr/>
          <a:lstStyle/>
          <a:p>
            <a:r>
              <a:rPr lang="en-US"/>
              <a:t>Azure Active Directory RBAC and Shared Access Signatures (SAS)</a:t>
            </a:r>
          </a:p>
        </p:txBody>
      </p:sp>
      <p:sp>
        <p:nvSpPr>
          <p:cNvPr id="6" name="Content Placeholder 5">
            <a:extLst>
              <a:ext uri="{FF2B5EF4-FFF2-40B4-BE49-F238E27FC236}">
                <a16:creationId xmlns:a16="http://schemas.microsoft.com/office/drawing/2014/main" id="{341E2D07-A216-4E80-BAEC-36D9C460FBC4}"/>
              </a:ext>
            </a:extLst>
          </p:cNvPr>
          <p:cNvSpPr>
            <a:spLocks noGrp="1"/>
          </p:cNvSpPr>
          <p:nvPr>
            <p:ph idx="32"/>
          </p:nvPr>
        </p:nvSpPr>
        <p:spPr>
          <a:xfrm>
            <a:off x="457200" y="1737360"/>
            <a:ext cx="11502887" cy="635000"/>
          </a:xfrm>
        </p:spPr>
        <p:txBody>
          <a:bodyPr/>
          <a:lstStyle/>
          <a:p>
            <a:r>
              <a:rPr lang="en-US"/>
              <a:t>Event Hubs has </a:t>
            </a:r>
            <a:r>
              <a:rPr lang="en-US" u="sng"/>
              <a:t>two</a:t>
            </a:r>
            <a:r>
              <a:rPr lang="en-US"/>
              <a:t> authorization models.</a:t>
            </a:r>
          </a:p>
        </p:txBody>
      </p:sp>
      <p:sp>
        <p:nvSpPr>
          <p:cNvPr id="15" name="TextBox 14">
            <a:extLst>
              <a:ext uri="{FF2B5EF4-FFF2-40B4-BE49-F238E27FC236}">
                <a16:creationId xmlns:a16="http://schemas.microsoft.com/office/drawing/2014/main" id="{124B3ABB-1183-49AE-A1E0-C2F3C658B267}"/>
              </a:ext>
            </a:extLst>
          </p:cNvPr>
          <p:cNvSpPr txBox="1"/>
          <p:nvPr/>
        </p:nvSpPr>
        <p:spPr>
          <a:xfrm>
            <a:off x="377686" y="2433431"/>
            <a:ext cx="10363201" cy="41957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SAS (Local):</a:t>
            </a:r>
            <a:r>
              <a:rPr kumimoji="0" lang="en-US" sz="1800" b="0" i="0" u="none" strike="noStrike" kern="1200" cap="none" spc="0" normalizeH="0" baseline="0" noProof="0">
                <a:ln>
                  <a:noFill/>
                </a:ln>
                <a:solidFill>
                  <a:srgbClr val="000000"/>
                </a:solidFill>
                <a:effectLst/>
                <a:uLnTx/>
                <a:uFillTx/>
                <a:latin typeface="Segoe UI"/>
                <a:ea typeface="+mn-ea"/>
                <a:cs typeface="+mn-cs"/>
              </a:rPr>
              <a:t> Simple model for external clients that cannot use Azure Active Directory for any reason.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simple. Rights at namespace or entity scope: "Send", "Listen" (Receive/Subscribe), "Manage"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No accounts. 12 named rules per scope, each rule has a key. Rules combine a set of rights.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HMACSHA256 signed </a:t>
            </a:r>
            <a:r>
              <a:rPr kumimoji="0" lang="en-US" sz="1800" b="1" i="0" u="none" strike="noStrike" kern="1200" cap="none" spc="0" normalizeH="0" baseline="0" noProof="0">
                <a:ln>
                  <a:noFill/>
                </a:ln>
                <a:solidFill>
                  <a:srgbClr val="000000"/>
                </a:solidFill>
                <a:effectLst/>
                <a:uLnTx/>
                <a:uFillTx/>
                <a:latin typeface="Segoe UI"/>
                <a:ea typeface="+mn-ea"/>
                <a:cs typeface="+mn-cs"/>
              </a:rPr>
              <a:t>tokens</a:t>
            </a:r>
            <a:r>
              <a:rPr kumimoji="0" lang="en-US" sz="1800" b="0" i="0" u="none" strike="noStrike" kern="1200" cap="none" spc="0" normalizeH="0" baseline="0" noProof="0">
                <a:ln>
                  <a:noFill/>
                </a:ln>
                <a:solidFill>
                  <a:srgbClr val="000000"/>
                </a:solidFill>
                <a:effectLst/>
                <a:uLnTx/>
                <a:uFillTx/>
                <a:latin typeface="Segoe UI"/>
                <a:ea typeface="+mn-ea"/>
                <a:cs typeface="+mn-cs"/>
              </a:rPr>
              <a:t> are issued using name and key and passed to the service.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Tokens can be issued in the client or by some security token service holding the key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000000"/>
                </a:solidFill>
                <a:effectLst/>
                <a:uLnTx/>
                <a:uFillTx/>
                <a:latin typeface="Segoe UI"/>
                <a:ea typeface="+mn-ea"/>
                <a:cs typeface="+mn-cs"/>
              </a:rPr>
              <a:t>Can be turned off via the portal on the overview page under "Local Authentication"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AAD RBAC: </a:t>
            </a:r>
            <a:r>
              <a:rPr kumimoji="0" lang="en-US" sz="1800" b="0" i="0" u="none" strike="noStrike" kern="1200" cap="none" spc="0" normalizeH="0" baseline="0" noProof="0">
                <a:ln>
                  <a:noFill/>
                </a:ln>
                <a:solidFill>
                  <a:srgbClr val="000000"/>
                </a:solidFill>
                <a:effectLst/>
                <a:uLnTx/>
                <a:uFillTx/>
                <a:latin typeface="Segoe UI"/>
                <a:ea typeface="+mn-ea"/>
                <a:cs typeface="+mn-cs"/>
              </a:rPr>
              <a:t>Integrated Azure identity model, also for service-level integration (managed identity)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detailed, operation-level permission set that can be assigned to roles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Several standard control- and data-plane roles (like Data Owner, Data Sender, Data Receiver)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Roles can be assigned at the namespace and entity level</a:t>
            </a:r>
          </a:p>
        </p:txBody>
      </p:sp>
    </p:spTree>
    <p:extLst>
      <p:ext uri="{BB962C8B-B14F-4D97-AF65-F5344CB8AC3E}">
        <p14:creationId xmlns:p14="http://schemas.microsoft.com/office/powerpoint/2010/main" val="3301951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EE0F-7482-45EE-B546-92787DC4651D}"/>
              </a:ext>
            </a:extLst>
          </p:cNvPr>
          <p:cNvSpPr>
            <a:spLocks noGrp="1"/>
          </p:cNvSpPr>
          <p:nvPr>
            <p:ph type="title"/>
          </p:nvPr>
        </p:nvSpPr>
        <p:spPr/>
        <p:txBody>
          <a:bodyPr>
            <a:normAutofit fontScale="90000"/>
          </a:bodyPr>
          <a:lstStyle/>
          <a:p>
            <a:r>
              <a:rPr lang="en-US"/>
              <a:t>Authorization</a:t>
            </a:r>
          </a:p>
        </p:txBody>
      </p:sp>
      <p:sp>
        <p:nvSpPr>
          <p:cNvPr id="3" name="Subtitle 2">
            <a:extLst>
              <a:ext uri="{FF2B5EF4-FFF2-40B4-BE49-F238E27FC236}">
                <a16:creationId xmlns:a16="http://schemas.microsoft.com/office/drawing/2014/main" id="{F953DE51-8271-4BAC-B3BE-76B22A9979BA}"/>
              </a:ext>
            </a:extLst>
          </p:cNvPr>
          <p:cNvSpPr>
            <a:spLocks noGrp="1"/>
          </p:cNvSpPr>
          <p:nvPr>
            <p:ph type="subTitle" idx="27"/>
          </p:nvPr>
        </p:nvSpPr>
        <p:spPr/>
        <p:txBody>
          <a:bodyPr/>
          <a:lstStyle/>
          <a:p>
            <a:r>
              <a:rPr lang="en-US"/>
              <a:t>Azure Active Directory RBAC and Shared Access Signatures (SAS)</a:t>
            </a:r>
          </a:p>
          <a:p>
            <a:endParaRPr lang="en-US"/>
          </a:p>
        </p:txBody>
      </p:sp>
      <p:sp>
        <p:nvSpPr>
          <p:cNvPr id="19" name="Rectangle: Rounded Corners 18">
            <a:extLst>
              <a:ext uri="{FF2B5EF4-FFF2-40B4-BE49-F238E27FC236}">
                <a16:creationId xmlns:a16="http://schemas.microsoft.com/office/drawing/2014/main" id="{16FF45ED-A96A-49F1-8DD9-B9860C4E67E6}"/>
              </a:ext>
            </a:extLst>
          </p:cNvPr>
          <p:cNvSpPr/>
          <p:nvPr/>
        </p:nvSpPr>
        <p:spPr>
          <a:xfrm>
            <a:off x="3918234" y="3178032"/>
            <a:ext cx="2059297"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cxnSp>
        <p:nvCxnSpPr>
          <p:cNvPr id="21" name="Straight Arrow Connector 20">
            <a:extLst>
              <a:ext uri="{FF2B5EF4-FFF2-40B4-BE49-F238E27FC236}">
                <a16:creationId xmlns:a16="http://schemas.microsoft.com/office/drawing/2014/main" id="{512C393D-27A8-4B38-B705-D85BBA43E7E8}"/>
              </a:ext>
            </a:extLst>
          </p:cNvPr>
          <p:cNvCxnSpPr>
            <a:cxnSpLocks/>
            <a:stCxn id="7" idx="3"/>
            <a:endCxn id="72" idx="2"/>
          </p:cNvCxnSpPr>
          <p:nvPr/>
        </p:nvCxnSpPr>
        <p:spPr>
          <a:xfrm flipV="1">
            <a:off x="4374579" y="4441077"/>
            <a:ext cx="569092" cy="17840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3DE5CE4F-404E-4581-9B8A-3D4AC585B147}"/>
              </a:ext>
            </a:extLst>
          </p:cNvPr>
          <p:cNvGrpSpPr/>
          <p:nvPr/>
        </p:nvGrpSpPr>
        <p:grpSpPr>
          <a:xfrm>
            <a:off x="317422" y="4823799"/>
            <a:ext cx="4057157" cy="1883705"/>
            <a:chOff x="655983" y="4780536"/>
            <a:chExt cx="7187501" cy="1883705"/>
          </a:xfrm>
        </p:grpSpPr>
        <p:grpSp>
          <p:nvGrpSpPr>
            <p:cNvPr id="38" name="Group 37">
              <a:extLst>
                <a:ext uri="{FF2B5EF4-FFF2-40B4-BE49-F238E27FC236}">
                  <a16:creationId xmlns:a16="http://schemas.microsoft.com/office/drawing/2014/main" id="{EA756432-5D90-4F46-A165-8093C5878335}"/>
                </a:ext>
              </a:extLst>
            </p:cNvPr>
            <p:cNvGrpSpPr/>
            <p:nvPr/>
          </p:nvGrpSpPr>
          <p:grpSpPr>
            <a:xfrm>
              <a:off x="655983" y="4780536"/>
              <a:ext cx="7187501" cy="1883705"/>
              <a:chOff x="655983" y="4780536"/>
              <a:chExt cx="7187501" cy="1883705"/>
            </a:xfrm>
          </p:grpSpPr>
          <p:sp>
            <p:nvSpPr>
              <p:cNvPr id="7" name="Rectangle: Rounded Corners 6">
                <a:extLst>
                  <a:ext uri="{FF2B5EF4-FFF2-40B4-BE49-F238E27FC236}">
                    <a16:creationId xmlns:a16="http://schemas.microsoft.com/office/drawing/2014/main" id="{296B704E-12A6-4E20-B10E-CB96ED3B19AD}"/>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23" name="Rectangle: Rounded Corners 22">
                <a:extLst>
                  <a:ext uri="{FF2B5EF4-FFF2-40B4-BE49-F238E27FC236}">
                    <a16:creationId xmlns:a16="http://schemas.microsoft.com/office/drawing/2014/main" id="{5B8D4BB6-F49A-4423-AC16-32FA7AA63287}"/>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25" name="Rectangle: Rounded Corners 24">
                <a:extLst>
                  <a:ext uri="{FF2B5EF4-FFF2-40B4-BE49-F238E27FC236}">
                    <a16:creationId xmlns:a16="http://schemas.microsoft.com/office/drawing/2014/main" id="{37E0DFE3-2B70-4FC3-893F-4319E9E8CC2E}"/>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31" name="Straight Arrow Connector 30">
              <a:extLst>
                <a:ext uri="{FF2B5EF4-FFF2-40B4-BE49-F238E27FC236}">
                  <a16:creationId xmlns:a16="http://schemas.microsoft.com/office/drawing/2014/main" id="{6130AB8D-8B42-41D4-852A-1F94B613D601}"/>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A082AE3-9C44-475B-A532-646F682BFE75}"/>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89D0CC-63CD-48C8-9529-93356C678C47}"/>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EF85A77E-8763-4257-B782-8E9D1ADDD649}"/>
              </a:ext>
            </a:extLst>
          </p:cNvPr>
          <p:cNvSpPr/>
          <p:nvPr/>
        </p:nvSpPr>
        <p:spPr>
          <a:xfrm>
            <a:off x="1025073"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46" name="Straight Arrow Connector 20">
            <a:extLst>
              <a:ext uri="{FF2B5EF4-FFF2-40B4-BE49-F238E27FC236}">
                <a16:creationId xmlns:a16="http://schemas.microsoft.com/office/drawing/2014/main" id="{7B56DF35-05B0-4C55-B35E-CB3E343A30FA}"/>
              </a:ext>
            </a:extLst>
          </p:cNvPr>
          <p:cNvCxnSpPr>
            <a:cxnSpLocks/>
            <a:endCxn id="51" idx="0"/>
          </p:cNvCxnSpPr>
          <p:nvPr/>
        </p:nvCxnSpPr>
        <p:spPr>
          <a:xfrm>
            <a:off x="1888915" y="2619545"/>
            <a:ext cx="3054755" cy="6589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76BED8D-4744-4F45-B81D-0664075A5D04}"/>
              </a:ext>
            </a:extLst>
          </p:cNvPr>
          <p:cNvSpPr/>
          <p:nvPr/>
        </p:nvSpPr>
        <p:spPr>
          <a:xfrm>
            <a:off x="4082889" y="3278542"/>
            <a:ext cx="1721561"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Identity (SSO)</a:t>
            </a:r>
          </a:p>
        </p:txBody>
      </p:sp>
      <p:sp>
        <p:nvSpPr>
          <p:cNvPr id="66" name="Rectangle: Rounded Corners 65">
            <a:extLst>
              <a:ext uri="{FF2B5EF4-FFF2-40B4-BE49-F238E27FC236}">
                <a16:creationId xmlns:a16="http://schemas.microsoft.com/office/drawing/2014/main" id="{09CE7405-B791-4E30-A637-D01B47E075AB}"/>
              </a:ext>
            </a:extLst>
          </p:cNvPr>
          <p:cNvSpPr/>
          <p:nvPr/>
        </p:nvSpPr>
        <p:spPr>
          <a:xfrm>
            <a:off x="4082890" y="3630168"/>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Service Access</a:t>
            </a:r>
          </a:p>
        </p:txBody>
      </p:sp>
      <p:cxnSp>
        <p:nvCxnSpPr>
          <p:cNvPr id="67" name="Straight Arrow Connector 20">
            <a:extLst>
              <a:ext uri="{FF2B5EF4-FFF2-40B4-BE49-F238E27FC236}">
                <a16:creationId xmlns:a16="http://schemas.microsoft.com/office/drawing/2014/main" id="{F79ED477-4686-4F88-AE4E-ADA354445319}"/>
              </a:ext>
            </a:extLst>
          </p:cNvPr>
          <p:cNvCxnSpPr>
            <a:cxnSpLocks/>
            <a:stCxn id="45" idx="5"/>
            <a:endCxn id="66" idx="1"/>
          </p:cNvCxnSpPr>
          <p:nvPr/>
        </p:nvCxnSpPr>
        <p:spPr>
          <a:xfrm rot="16200000" flipH="1">
            <a:off x="2441387" y="2129368"/>
            <a:ext cx="1023060" cy="2259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E929A935-C087-4E8B-874D-9A6CBF6DF23B}"/>
              </a:ext>
            </a:extLst>
          </p:cNvPr>
          <p:cNvSpPr/>
          <p:nvPr/>
        </p:nvSpPr>
        <p:spPr>
          <a:xfrm>
            <a:off x="4082890" y="4159672"/>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AuthZ</a:t>
            </a:r>
            <a:r>
              <a:rPr kumimoji="0" lang="en-US" sz="1200" b="0" i="0" u="none" strike="noStrike" kern="1200" cap="none" spc="0" normalizeH="0" baseline="0" noProof="0">
                <a:ln>
                  <a:noFill/>
                </a:ln>
                <a:solidFill>
                  <a:srgbClr val="FFFFFF"/>
                </a:solidFill>
                <a:effectLst/>
                <a:uLnTx/>
                <a:uFillTx/>
                <a:latin typeface="Segoe UI"/>
                <a:ea typeface="+mn-ea"/>
                <a:cs typeface="+mn-cs"/>
              </a:rPr>
              <a:t> Policy Engine </a:t>
            </a:r>
          </a:p>
        </p:txBody>
      </p:sp>
      <p:cxnSp>
        <p:nvCxnSpPr>
          <p:cNvPr id="75" name="Straight Connector 74">
            <a:extLst>
              <a:ext uri="{FF2B5EF4-FFF2-40B4-BE49-F238E27FC236}">
                <a16:creationId xmlns:a16="http://schemas.microsoft.com/office/drawing/2014/main" id="{99ABE69B-E362-46AB-A995-AB926FA5CC03}"/>
              </a:ext>
            </a:extLst>
          </p:cNvPr>
          <p:cNvCxnSpPr/>
          <p:nvPr/>
        </p:nvCxnSpPr>
        <p:spPr>
          <a:xfrm>
            <a:off x="3918234" y="4049632"/>
            <a:ext cx="2059297" cy="0"/>
          </a:xfrm>
          <a:prstGeom prst="line">
            <a:avLst/>
          </a:prstGeom>
        </p:spPr>
        <p:style>
          <a:lnRef idx="2">
            <a:schemeClr val="accent4"/>
          </a:lnRef>
          <a:fillRef idx="0">
            <a:schemeClr val="accent4"/>
          </a:fillRef>
          <a:effectRef idx="1">
            <a:schemeClr val="accent4"/>
          </a:effectRef>
          <a:fontRef idx="minor">
            <a:schemeClr val="tx1"/>
          </a:fontRef>
        </p:style>
      </p:cxnSp>
      <p:grpSp>
        <p:nvGrpSpPr>
          <p:cNvPr id="83" name="Group 82">
            <a:extLst>
              <a:ext uri="{FF2B5EF4-FFF2-40B4-BE49-F238E27FC236}">
                <a16:creationId xmlns:a16="http://schemas.microsoft.com/office/drawing/2014/main" id="{D700E366-522E-4C3C-B0A1-8467739F4E50}"/>
              </a:ext>
            </a:extLst>
          </p:cNvPr>
          <p:cNvGrpSpPr/>
          <p:nvPr/>
        </p:nvGrpSpPr>
        <p:grpSpPr>
          <a:xfrm>
            <a:off x="3197343" y="2226315"/>
            <a:ext cx="329191" cy="330691"/>
            <a:chOff x="5124079" y="2245199"/>
            <a:chExt cx="653869" cy="607231"/>
          </a:xfrm>
        </p:grpSpPr>
        <p:sp>
          <p:nvSpPr>
            <p:cNvPr id="82" name="Rectangle: Single Corner Snipped 81">
              <a:extLst>
                <a:ext uri="{FF2B5EF4-FFF2-40B4-BE49-F238E27FC236}">
                  <a16:creationId xmlns:a16="http://schemas.microsoft.com/office/drawing/2014/main" id="{AB7DBA20-DDF7-4297-9009-556E79F092D5}"/>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0" name="Graphic 79" descr="Document outline">
              <a:extLst>
                <a:ext uri="{FF2B5EF4-FFF2-40B4-BE49-F238E27FC236}">
                  <a16:creationId xmlns:a16="http://schemas.microsoft.com/office/drawing/2014/main" id="{A6A4D974-C601-48C6-B0F6-281151C90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85" name="Straight Arrow Connector 84">
            <a:extLst>
              <a:ext uri="{FF2B5EF4-FFF2-40B4-BE49-F238E27FC236}">
                <a16:creationId xmlns:a16="http://schemas.microsoft.com/office/drawing/2014/main" id="{35AEF0DE-3DC4-40D0-88CC-78F03A03BE7E}"/>
              </a:ext>
            </a:extLst>
          </p:cNvPr>
          <p:cNvCxnSpPr>
            <a:cxnSpLocks/>
          </p:cNvCxnSpPr>
          <p:nvPr/>
        </p:nvCxnSpPr>
        <p:spPr>
          <a:xfrm flipH="1">
            <a:off x="3148511" y="2199736"/>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7" name="TextBox 86">
            <a:extLst>
              <a:ext uri="{FF2B5EF4-FFF2-40B4-BE49-F238E27FC236}">
                <a16:creationId xmlns:a16="http://schemas.microsoft.com/office/drawing/2014/main" id="{55809242-64A3-42C7-B45F-B97E98846C71}"/>
              </a:ext>
            </a:extLst>
          </p:cNvPr>
          <p:cNvSpPr txBox="1"/>
          <p:nvPr/>
        </p:nvSpPr>
        <p:spPr>
          <a:xfrm>
            <a:off x="2990639" y="2022186"/>
            <a:ext cx="650819"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Identity Token</a:t>
            </a:r>
          </a:p>
        </p:txBody>
      </p:sp>
      <p:grpSp>
        <p:nvGrpSpPr>
          <p:cNvPr id="91" name="Group 90">
            <a:extLst>
              <a:ext uri="{FF2B5EF4-FFF2-40B4-BE49-F238E27FC236}">
                <a16:creationId xmlns:a16="http://schemas.microsoft.com/office/drawing/2014/main" id="{40312910-0DC3-4618-A7D6-DE46E65D30D6}"/>
              </a:ext>
            </a:extLst>
          </p:cNvPr>
          <p:cNvGrpSpPr/>
          <p:nvPr/>
        </p:nvGrpSpPr>
        <p:grpSpPr>
          <a:xfrm>
            <a:off x="2894043" y="3394601"/>
            <a:ext cx="329191" cy="330691"/>
            <a:chOff x="5124079" y="2245199"/>
            <a:chExt cx="653869" cy="607231"/>
          </a:xfrm>
        </p:grpSpPr>
        <p:sp>
          <p:nvSpPr>
            <p:cNvPr id="92" name="Rectangle: Single Corner Snipped 91">
              <a:extLst>
                <a:ext uri="{FF2B5EF4-FFF2-40B4-BE49-F238E27FC236}">
                  <a16:creationId xmlns:a16="http://schemas.microsoft.com/office/drawing/2014/main" id="{13F9C783-7752-44C2-B77C-569B85C3302B}"/>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Document outline">
              <a:extLst>
                <a:ext uri="{FF2B5EF4-FFF2-40B4-BE49-F238E27FC236}">
                  <a16:creationId xmlns:a16="http://schemas.microsoft.com/office/drawing/2014/main" id="{C31047E5-0B40-425A-BF5E-D2571056D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94" name="Straight Arrow Connector 93">
            <a:extLst>
              <a:ext uri="{FF2B5EF4-FFF2-40B4-BE49-F238E27FC236}">
                <a16:creationId xmlns:a16="http://schemas.microsoft.com/office/drawing/2014/main" id="{6FFF2063-C6F3-4D1D-90DA-9DF063FC5A46}"/>
              </a:ext>
            </a:extLst>
          </p:cNvPr>
          <p:cNvCxnSpPr>
            <a:cxnSpLocks/>
          </p:cNvCxnSpPr>
          <p:nvPr/>
        </p:nvCxnSpPr>
        <p:spPr>
          <a:xfrm>
            <a:off x="2773586" y="3339423"/>
            <a:ext cx="4892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96" name="Group 95">
            <a:extLst>
              <a:ext uri="{FF2B5EF4-FFF2-40B4-BE49-F238E27FC236}">
                <a16:creationId xmlns:a16="http://schemas.microsoft.com/office/drawing/2014/main" id="{AD90CE5A-A7DA-445C-9346-D8AD3C793CBA}"/>
              </a:ext>
            </a:extLst>
          </p:cNvPr>
          <p:cNvGrpSpPr/>
          <p:nvPr/>
        </p:nvGrpSpPr>
        <p:grpSpPr>
          <a:xfrm>
            <a:off x="2894043" y="3843449"/>
            <a:ext cx="329191" cy="330691"/>
            <a:chOff x="5124079" y="2245199"/>
            <a:chExt cx="653869" cy="607231"/>
          </a:xfrm>
        </p:grpSpPr>
        <p:sp>
          <p:nvSpPr>
            <p:cNvPr id="97" name="Rectangle: Single Corner Snipped 96">
              <a:extLst>
                <a:ext uri="{FF2B5EF4-FFF2-40B4-BE49-F238E27FC236}">
                  <a16:creationId xmlns:a16="http://schemas.microsoft.com/office/drawing/2014/main" id="{A3B74E71-2382-438E-94F7-28BDD9CE2CDE}"/>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8" name="Graphic 97" descr="Document outline">
              <a:extLst>
                <a:ext uri="{FF2B5EF4-FFF2-40B4-BE49-F238E27FC236}">
                  <a16:creationId xmlns:a16="http://schemas.microsoft.com/office/drawing/2014/main" id="{BEEE1764-DBBF-4EF5-9641-9EF9F6ED4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00" name="Straight Arrow Connector 99">
            <a:extLst>
              <a:ext uri="{FF2B5EF4-FFF2-40B4-BE49-F238E27FC236}">
                <a16:creationId xmlns:a16="http://schemas.microsoft.com/office/drawing/2014/main" id="{6EDBF5AF-48FC-4852-9539-51EB73EB787C}"/>
              </a:ext>
            </a:extLst>
          </p:cNvPr>
          <p:cNvCxnSpPr>
            <a:cxnSpLocks/>
          </p:cNvCxnSpPr>
          <p:nvPr/>
        </p:nvCxnSpPr>
        <p:spPr>
          <a:xfrm flipH="1">
            <a:off x="2844232" y="4272133"/>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01" name="TextBox 100">
            <a:extLst>
              <a:ext uri="{FF2B5EF4-FFF2-40B4-BE49-F238E27FC236}">
                <a16:creationId xmlns:a16="http://schemas.microsoft.com/office/drawing/2014/main" id="{4B47AC16-F80E-40CB-8925-3E76A6A4449C}"/>
              </a:ext>
            </a:extLst>
          </p:cNvPr>
          <p:cNvSpPr txBox="1"/>
          <p:nvPr/>
        </p:nvSpPr>
        <p:spPr>
          <a:xfrm>
            <a:off x="2615344" y="4332522"/>
            <a:ext cx="955390"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Service Access Token</a:t>
            </a:r>
          </a:p>
        </p:txBody>
      </p:sp>
      <p:sp>
        <p:nvSpPr>
          <p:cNvPr id="107" name="TextBox 106">
            <a:extLst>
              <a:ext uri="{FF2B5EF4-FFF2-40B4-BE49-F238E27FC236}">
                <a16:creationId xmlns:a16="http://schemas.microsoft.com/office/drawing/2014/main" id="{C89A09EC-1737-4FD3-B2C7-7E21E3394D33}"/>
              </a:ext>
            </a:extLst>
          </p:cNvPr>
          <p:cNvSpPr txBox="1"/>
          <p:nvPr/>
        </p:nvSpPr>
        <p:spPr>
          <a:xfrm>
            <a:off x="5620061" y="2915205"/>
            <a:ext cx="357470" cy="215444"/>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AAD</a:t>
            </a:r>
          </a:p>
        </p:txBody>
      </p:sp>
      <p:cxnSp>
        <p:nvCxnSpPr>
          <p:cNvPr id="108" name="Straight Arrow Connector 20">
            <a:extLst>
              <a:ext uri="{FF2B5EF4-FFF2-40B4-BE49-F238E27FC236}">
                <a16:creationId xmlns:a16="http://schemas.microsoft.com/office/drawing/2014/main" id="{38C29AE4-ECDA-4114-BD15-2998CC455B2C}"/>
              </a:ext>
            </a:extLst>
          </p:cNvPr>
          <p:cNvCxnSpPr>
            <a:cxnSpLocks/>
            <a:stCxn id="45" idx="4"/>
            <a:endCxn id="25" idx="0"/>
          </p:cNvCxnSpPr>
          <p:nvPr/>
        </p:nvCxnSpPr>
        <p:spPr>
          <a:xfrm rot="5400000">
            <a:off x="341007"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20">
            <a:extLst>
              <a:ext uri="{FF2B5EF4-FFF2-40B4-BE49-F238E27FC236}">
                <a16:creationId xmlns:a16="http://schemas.microsoft.com/office/drawing/2014/main" id="{AE664771-ECA9-4973-A88D-D746AFAC6E72}"/>
              </a:ext>
            </a:extLst>
          </p:cNvPr>
          <p:cNvCxnSpPr>
            <a:cxnSpLocks/>
            <a:stCxn id="45" idx="4"/>
            <a:endCxn id="23" idx="0"/>
          </p:cNvCxnSpPr>
          <p:nvPr/>
        </p:nvCxnSpPr>
        <p:spPr>
          <a:xfrm rot="16200000" flipH="1">
            <a:off x="738646"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910246B-BC25-460A-BFBF-197DA9452C79}"/>
              </a:ext>
            </a:extLst>
          </p:cNvPr>
          <p:cNvGrpSpPr/>
          <p:nvPr/>
        </p:nvGrpSpPr>
        <p:grpSpPr>
          <a:xfrm>
            <a:off x="1146253" y="3481252"/>
            <a:ext cx="329191" cy="330691"/>
            <a:chOff x="5124079" y="2245199"/>
            <a:chExt cx="653869" cy="607231"/>
          </a:xfrm>
        </p:grpSpPr>
        <p:sp>
          <p:nvSpPr>
            <p:cNvPr id="116" name="Rectangle: Single Corner Snipped 115">
              <a:extLst>
                <a:ext uri="{FF2B5EF4-FFF2-40B4-BE49-F238E27FC236}">
                  <a16:creationId xmlns:a16="http://schemas.microsoft.com/office/drawing/2014/main" id="{607DC8CB-AA63-4303-AEAD-9A248B48B800}"/>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Graphic 116" descr="Document outline">
              <a:extLst>
                <a:ext uri="{FF2B5EF4-FFF2-40B4-BE49-F238E27FC236}">
                  <a16:creationId xmlns:a16="http://schemas.microsoft.com/office/drawing/2014/main" id="{DEC05545-742B-412B-A4AB-97DFFBF01F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18" name="Straight Arrow Connector 117">
            <a:extLst>
              <a:ext uri="{FF2B5EF4-FFF2-40B4-BE49-F238E27FC236}">
                <a16:creationId xmlns:a16="http://schemas.microsoft.com/office/drawing/2014/main" id="{926DA0A3-D212-4DF0-AB81-C128886BF56E}"/>
              </a:ext>
            </a:extLst>
          </p:cNvPr>
          <p:cNvCxnSpPr>
            <a:cxnSpLocks/>
          </p:cNvCxnSpPr>
          <p:nvPr/>
        </p:nvCxnSpPr>
        <p:spPr>
          <a:xfrm>
            <a:off x="1133481"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20" name="Group 119">
            <a:extLst>
              <a:ext uri="{FF2B5EF4-FFF2-40B4-BE49-F238E27FC236}">
                <a16:creationId xmlns:a16="http://schemas.microsoft.com/office/drawing/2014/main" id="{E5A453B2-28E4-47B7-883A-89C9E5DDC7C8}"/>
              </a:ext>
            </a:extLst>
          </p:cNvPr>
          <p:cNvGrpSpPr/>
          <p:nvPr/>
        </p:nvGrpSpPr>
        <p:grpSpPr>
          <a:xfrm>
            <a:off x="4584680" y="5266253"/>
            <a:ext cx="329191" cy="330691"/>
            <a:chOff x="5124079" y="2245199"/>
            <a:chExt cx="653869" cy="607231"/>
          </a:xfrm>
        </p:grpSpPr>
        <p:sp>
          <p:nvSpPr>
            <p:cNvPr id="121" name="Rectangle: Single Corner Snipped 120">
              <a:extLst>
                <a:ext uri="{FF2B5EF4-FFF2-40B4-BE49-F238E27FC236}">
                  <a16:creationId xmlns:a16="http://schemas.microsoft.com/office/drawing/2014/main" id="{CB4D5012-D777-433A-846B-112DB84194C1}"/>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Graphic 121" descr="Document outline">
              <a:extLst>
                <a:ext uri="{FF2B5EF4-FFF2-40B4-BE49-F238E27FC236}">
                  <a16:creationId xmlns:a16="http://schemas.microsoft.com/office/drawing/2014/main" id="{CC3AC212-CE1D-48D2-85BF-4F9449571F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23" name="Straight Arrow Connector 122">
            <a:extLst>
              <a:ext uri="{FF2B5EF4-FFF2-40B4-BE49-F238E27FC236}">
                <a16:creationId xmlns:a16="http://schemas.microsoft.com/office/drawing/2014/main" id="{269904D2-ED82-4C07-8B94-516A214F97E3}"/>
              </a:ext>
            </a:extLst>
          </p:cNvPr>
          <p:cNvCxnSpPr>
            <a:cxnSpLocks/>
          </p:cNvCxnSpPr>
          <p:nvPr/>
        </p:nvCxnSpPr>
        <p:spPr>
          <a:xfrm flipV="1">
            <a:off x="4581353" y="5266253"/>
            <a:ext cx="0" cy="322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7" name="Rectangle 126">
            <a:extLst>
              <a:ext uri="{FF2B5EF4-FFF2-40B4-BE49-F238E27FC236}">
                <a16:creationId xmlns:a16="http://schemas.microsoft.com/office/drawing/2014/main" id="{0E96D01D-32C5-4055-B693-C8422E28F959}"/>
              </a:ext>
            </a:extLst>
          </p:cNvPr>
          <p:cNvSpPr/>
          <p:nvPr/>
        </p:nvSpPr>
        <p:spPr>
          <a:xfrm>
            <a:off x="3269792" y="5914044"/>
            <a:ext cx="926222" cy="60557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Permissions Cache</a:t>
            </a:r>
          </a:p>
        </p:txBody>
      </p:sp>
      <p:cxnSp>
        <p:nvCxnSpPr>
          <p:cNvPr id="129" name="Straight Connector 128">
            <a:extLst>
              <a:ext uri="{FF2B5EF4-FFF2-40B4-BE49-F238E27FC236}">
                <a16:creationId xmlns:a16="http://schemas.microsoft.com/office/drawing/2014/main" id="{4B6924E4-285B-48F2-BEDE-3B68BD1BEF4C}"/>
              </a:ext>
            </a:extLst>
          </p:cNvPr>
          <p:cNvCxnSpPr/>
          <p:nvPr/>
        </p:nvCxnSpPr>
        <p:spPr>
          <a:xfrm>
            <a:off x="6327913" y="1901687"/>
            <a:ext cx="0" cy="4805817"/>
          </a:xfrm>
          <a:prstGeom prst="line">
            <a:avLst/>
          </a:prstGeom>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5DF75522-4489-4BB5-87F0-2ACB91833A5A}"/>
              </a:ext>
            </a:extLst>
          </p:cNvPr>
          <p:cNvGrpSpPr/>
          <p:nvPr/>
        </p:nvGrpSpPr>
        <p:grpSpPr>
          <a:xfrm>
            <a:off x="6817091" y="4823799"/>
            <a:ext cx="4057157" cy="1883705"/>
            <a:chOff x="655983" y="4780536"/>
            <a:chExt cx="7187501" cy="1883705"/>
          </a:xfrm>
        </p:grpSpPr>
        <p:grpSp>
          <p:nvGrpSpPr>
            <p:cNvPr id="131" name="Group 130">
              <a:extLst>
                <a:ext uri="{FF2B5EF4-FFF2-40B4-BE49-F238E27FC236}">
                  <a16:creationId xmlns:a16="http://schemas.microsoft.com/office/drawing/2014/main" id="{EB20EAFD-51D3-488B-A45C-1C3209AE7ED7}"/>
                </a:ext>
              </a:extLst>
            </p:cNvPr>
            <p:cNvGrpSpPr/>
            <p:nvPr/>
          </p:nvGrpSpPr>
          <p:grpSpPr>
            <a:xfrm>
              <a:off x="655983" y="4780536"/>
              <a:ext cx="7187501" cy="1883705"/>
              <a:chOff x="655983" y="4780536"/>
              <a:chExt cx="7187501" cy="1883705"/>
            </a:xfrm>
          </p:grpSpPr>
          <p:sp>
            <p:nvSpPr>
              <p:cNvPr id="135" name="Rectangle: Rounded Corners 134">
                <a:extLst>
                  <a:ext uri="{FF2B5EF4-FFF2-40B4-BE49-F238E27FC236}">
                    <a16:creationId xmlns:a16="http://schemas.microsoft.com/office/drawing/2014/main" id="{CAA26E5F-4781-4274-9B1D-B5C52DC0BADA}"/>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136" name="Rectangle: Rounded Corners 135">
                <a:extLst>
                  <a:ext uri="{FF2B5EF4-FFF2-40B4-BE49-F238E27FC236}">
                    <a16:creationId xmlns:a16="http://schemas.microsoft.com/office/drawing/2014/main" id="{DEEBCD8B-71D7-40D1-A22A-5D2088D32F44}"/>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137" name="Rectangle: Rounded Corners 136">
                <a:extLst>
                  <a:ext uri="{FF2B5EF4-FFF2-40B4-BE49-F238E27FC236}">
                    <a16:creationId xmlns:a16="http://schemas.microsoft.com/office/drawing/2014/main" id="{9BB39481-5AD5-4495-A0ED-40F85A194BC2}"/>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132" name="Straight Arrow Connector 131">
              <a:extLst>
                <a:ext uri="{FF2B5EF4-FFF2-40B4-BE49-F238E27FC236}">
                  <a16:creationId xmlns:a16="http://schemas.microsoft.com/office/drawing/2014/main" id="{D7646E4B-0A49-4CB8-BBDF-BE71A25A29B7}"/>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E9468EE-7C23-4E19-A029-358B145E4CA0}"/>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64436F9-568B-49AB-8999-12E596D9FB52}"/>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2280C4B0-1F51-4010-ADD3-B8E6F268B815}"/>
              </a:ext>
            </a:extLst>
          </p:cNvPr>
          <p:cNvSpPr/>
          <p:nvPr/>
        </p:nvSpPr>
        <p:spPr>
          <a:xfrm>
            <a:off x="7524742"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139" name="Straight Arrow Connector 20">
            <a:extLst>
              <a:ext uri="{FF2B5EF4-FFF2-40B4-BE49-F238E27FC236}">
                <a16:creationId xmlns:a16="http://schemas.microsoft.com/office/drawing/2014/main" id="{6DB3E020-4EAE-4C11-9441-B7995AD67FE2}"/>
              </a:ext>
            </a:extLst>
          </p:cNvPr>
          <p:cNvCxnSpPr>
            <a:cxnSpLocks/>
            <a:stCxn id="138" idx="6"/>
            <a:endCxn id="163" idx="1"/>
          </p:cNvCxnSpPr>
          <p:nvPr/>
        </p:nvCxnSpPr>
        <p:spPr>
          <a:xfrm flipV="1">
            <a:off x="8459507" y="2426751"/>
            <a:ext cx="1699475" cy="22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20">
            <a:extLst>
              <a:ext uri="{FF2B5EF4-FFF2-40B4-BE49-F238E27FC236}">
                <a16:creationId xmlns:a16="http://schemas.microsoft.com/office/drawing/2014/main" id="{64F7CC31-E712-4508-B1B7-66F52231EE97}"/>
              </a:ext>
            </a:extLst>
          </p:cNvPr>
          <p:cNvCxnSpPr>
            <a:cxnSpLocks/>
            <a:stCxn id="138" idx="4"/>
            <a:endCxn id="137" idx="0"/>
          </p:cNvCxnSpPr>
          <p:nvPr/>
        </p:nvCxnSpPr>
        <p:spPr>
          <a:xfrm rot="5400000">
            <a:off x="6840676"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20">
            <a:extLst>
              <a:ext uri="{FF2B5EF4-FFF2-40B4-BE49-F238E27FC236}">
                <a16:creationId xmlns:a16="http://schemas.microsoft.com/office/drawing/2014/main" id="{1A05BF4D-08E9-40A1-AAB4-F47A4C2DC949}"/>
              </a:ext>
            </a:extLst>
          </p:cNvPr>
          <p:cNvCxnSpPr>
            <a:cxnSpLocks/>
            <a:stCxn id="138" idx="4"/>
            <a:endCxn id="136" idx="0"/>
          </p:cNvCxnSpPr>
          <p:nvPr/>
        </p:nvCxnSpPr>
        <p:spPr>
          <a:xfrm rot="16200000" flipH="1">
            <a:off x="7238315"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1D9DDC7-1410-4DB4-A785-3B7578A477C2}"/>
              </a:ext>
            </a:extLst>
          </p:cNvPr>
          <p:cNvCxnSpPr>
            <a:cxnSpLocks/>
          </p:cNvCxnSpPr>
          <p:nvPr/>
        </p:nvCxnSpPr>
        <p:spPr>
          <a:xfrm>
            <a:off x="7633150"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62" name="Flowchart: Magnetic Disk 161">
            <a:extLst>
              <a:ext uri="{FF2B5EF4-FFF2-40B4-BE49-F238E27FC236}">
                <a16:creationId xmlns:a16="http://schemas.microsoft.com/office/drawing/2014/main" id="{3DC78FCF-3284-40AA-8D12-65622C91B163}"/>
              </a:ext>
            </a:extLst>
          </p:cNvPr>
          <p:cNvSpPr/>
          <p:nvPr/>
        </p:nvSpPr>
        <p:spPr>
          <a:xfrm>
            <a:off x="9393712" y="6122301"/>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Entity policies</a:t>
            </a:r>
          </a:p>
        </p:txBody>
      </p:sp>
      <p:sp>
        <p:nvSpPr>
          <p:cNvPr id="163" name="Rectangle: Rounded Corners 162">
            <a:extLst>
              <a:ext uri="{FF2B5EF4-FFF2-40B4-BE49-F238E27FC236}">
                <a16:creationId xmlns:a16="http://schemas.microsoft.com/office/drawing/2014/main" id="{B821EA9A-DFA2-49E9-8522-18777F2339B5}"/>
              </a:ext>
            </a:extLst>
          </p:cNvPr>
          <p:cNvSpPr/>
          <p:nvPr/>
        </p:nvSpPr>
        <p:spPr>
          <a:xfrm>
            <a:off x="10158982" y="1732985"/>
            <a:ext cx="1206339"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27B01860-5395-4405-AC15-83C920C52899}"/>
              </a:ext>
            </a:extLst>
          </p:cNvPr>
          <p:cNvSpPr/>
          <p:nvPr/>
        </p:nvSpPr>
        <p:spPr>
          <a:xfrm>
            <a:off x="4264876" y="2438050"/>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1</a:t>
            </a:r>
          </a:p>
        </p:txBody>
      </p:sp>
      <p:sp>
        <p:nvSpPr>
          <p:cNvPr id="165" name="Oval 164">
            <a:extLst>
              <a:ext uri="{FF2B5EF4-FFF2-40B4-BE49-F238E27FC236}">
                <a16:creationId xmlns:a16="http://schemas.microsoft.com/office/drawing/2014/main" id="{3A857F02-A59E-4209-A4D2-6D30F70FC2BE}"/>
              </a:ext>
            </a:extLst>
          </p:cNvPr>
          <p:cNvSpPr/>
          <p:nvPr/>
        </p:nvSpPr>
        <p:spPr>
          <a:xfrm>
            <a:off x="3348038" y="3569269"/>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2</a:t>
            </a:r>
          </a:p>
        </p:txBody>
      </p:sp>
      <p:sp>
        <p:nvSpPr>
          <p:cNvPr id="166" name="Oval 165">
            <a:extLst>
              <a:ext uri="{FF2B5EF4-FFF2-40B4-BE49-F238E27FC236}">
                <a16:creationId xmlns:a16="http://schemas.microsoft.com/office/drawing/2014/main" id="{63AC3A18-E0FC-4017-9A64-5F96A4A84B21}"/>
              </a:ext>
            </a:extLst>
          </p:cNvPr>
          <p:cNvSpPr/>
          <p:nvPr/>
        </p:nvSpPr>
        <p:spPr>
          <a:xfrm>
            <a:off x="1324944" y="389913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3</a:t>
            </a:r>
          </a:p>
        </p:txBody>
      </p:sp>
      <p:sp>
        <p:nvSpPr>
          <p:cNvPr id="167" name="Oval 166">
            <a:extLst>
              <a:ext uri="{FF2B5EF4-FFF2-40B4-BE49-F238E27FC236}">
                <a16:creationId xmlns:a16="http://schemas.microsoft.com/office/drawing/2014/main" id="{F76CD078-E9A7-4D04-AA47-28219E09C39F}"/>
              </a:ext>
            </a:extLst>
          </p:cNvPr>
          <p:cNvSpPr/>
          <p:nvPr/>
        </p:nvSpPr>
        <p:spPr>
          <a:xfrm>
            <a:off x="4762521" y="4783878"/>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4</a:t>
            </a:r>
          </a:p>
        </p:txBody>
      </p:sp>
      <p:sp>
        <p:nvSpPr>
          <p:cNvPr id="172" name="Rectangle: Rounded Corners 171">
            <a:extLst>
              <a:ext uri="{FF2B5EF4-FFF2-40B4-BE49-F238E27FC236}">
                <a16:creationId xmlns:a16="http://schemas.microsoft.com/office/drawing/2014/main" id="{F59F57BC-C1E8-4FAD-BB60-A7B5106E8779}"/>
              </a:ext>
            </a:extLst>
          </p:cNvPr>
          <p:cNvSpPr/>
          <p:nvPr/>
        </p:nvSpPr>
        <p:spPr>
          <a:xfrm>
            <a:off x="10224485" y="1866876"/>
            <a:ext cx="1087515" cy="66650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Custom Token Service</a:t>
            </a:r>
          </a:p>
        </p:txBody>
      </p:sp>
      <p:grpSp>
        <p:nvGrpSpPr>
          <p:cNvPr id="173" name="Group 172">
            <a:extLst>
              <a:ext uri="{FF2B5EF4-FFF2-40B4-BE49-F238E27FC236}">
                <a16:creationId xmlns:a16="http://schemas.microsoft.com/office/drawing/2014/main" id="{B5B4F71D-F334-4A20-B010-F85161095E1D}"/>
              </a:ext>
            </a:extLst>
          </p:cNvPr>
          <p:cNvGrpSpPr/>
          <p:nvPr/>
        </p:nvGrpSpPr>
        <p:grpSpPr>
          <a:xfrm>
            <a:off x="9192829" y="2068260"/>
            <a:ext cx="329191" cy="330691"/>
            <a:chOff x="5124079" y="2245199"/>
            <a:chExt cx="653869" cy="607231"/>
          </a:xfrm>
        </p:grpSpPr>
        <p:sp>
          <p:nvSpPr>
            <p:cNvPr id="174" name="Rectangle: Single Corner Snipped 173">
              <a:extLst>
                <a:ext uri="{FF2B5EF4-FFF2-40B4-BE49-F238E27FC236}">
                  <a16:creationId xmlns:a16="http://schemas.microsoft.com/office/drawing/2014/main" id="{1BA83584-2F07-4A53-935B-CEAAE7599599}"/>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75" name="Graphic 174" descr="Document outline">
              <a:extLst>
                <a:ext uri="{FF2B5EF4-FFF2-40B4-BE49-F238E27FC236}">
                  <a16:creationId xmlns:a16="http://schemas.microsoft.com/office/drawing/2014/main" id="{F21241A4-2C3C-4BF9-9A07-859ED6DBA8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76" name="Straight Arrow Connector 175">
            <a:extLst>
              <a:ext uri="{FF2B5EF4-FFF2-40B4-BE49-F238E27FC236}">
                <a16:creationId xmlns:a16="http://schemas.microsoft.com/office/drawing/2014/main" id="{3E8C6B1A-88BA-4C47-B034-B131B6A12A28}"/>
              </a:ext>
            </a:extLst>
          </p:cNvPr>
          <p:cNvCxnSpPr>
            <a:cxnSpLocks/>
          </p:cNvCxnSpPr>
          <p:nvPr/>
        </p:nvCxnSpPr>
        <p:spPr>
          <a:xfrm flipH="1">
            <a:off x="9143997" y="2041681"/>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77" name="TextBox 176">
            <a:extLst>
              <a:ext uri="{FF2B5EF4-FFF2-40B4-BE49-F238E27FC236}">
                <a16:creationId xmlns:a16="http://schemas.microsoft.com/office/drawing/2014/main" id="{CA3E6066-D143-4415-973D-F402017F8905}"/>
              </a:ext>
            </a:extLst>
          </p:cNvPr>
          <p:cNvSpPr txBox="1"/>
          <p:nvPr/>
        </p:nvSpPr>
        <p:spPr>
          <a:xfrm>
            <a:off x="8986125" y="1864131"/>
            <a:ext cx="480901"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SAS Token</a:t>
            </a:r>
          </a:p>
        </p:txBody>
      </p:sp>
      <p:sp>
        <p:nvSpPr>
          <p:cNvPr id="178" name="Oval 177">
            <a:extLst>
              <a:ext uri="{FF2B5EF4-FFF2-40B4-BE49-F238E27FC236}">
                <a16:creationId xmlns:a16="http://schemas.microsoft.com/office/drawing/2014/main" id="{E44D7E74-3CB9-41E1-B831-FAFCAAF79FC2}"/>
              </a:ext>
            </a:extLst>
          </p:cNvPr>
          <p:cNvSpPr/>
          <p:nvPr/>
        </p:nvSpPr>
        <p:spPr>
          <a:xfrm>
            <a:off x="9793296" y="1338237"/>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A</a:t>
            </a:r>
          </a:p>
        </p:txBody>
      </p:sp>
      <p:grpSp>
        <p:nvGrpSpPr>
          <p:cNvPr id="179" name="Group 178">
            <a:extLst>
              <a:ext uri="{FF2B5EF4-FFF2-40B4-BE49-F238E27FC236}">
                <a16:creationId xmlns:a16="http://schemas.microsoft.com/office/drawing/2014/main" id="{7BA519CD-F20F-4019-A280-A91D6A5FCCA5}"/>
              </a:ext>
            </a:extLst>
          </p:cNvPr>
          <p:cNvGrpSpPr/>
          <p:nvPr/>
        </p:nvGrpSpPr>
        <p:grpSpPr>
          <a:xfrm>
            <a:off x="7027095" y="2028455"/>
            <a:ext cx="329191" cy="330691"/>
            <a:chOff x="5124079" y="2245199"/>
            <a:chExt cx="653869" cy="607231"/>
          </a:xfrm>
        </p:grpSpPr>
        <p:sp>
          <p:nvSpPr>
            <p:cNvPr id="180" name="Rectangle: Single Corner Snipped 179">
              <a:extLst>
                <a:ext uri="{FF2B5EF4-FFF2-40B4-BE49-F238E27FC236}">
                  <a16:creationId xmlns:a16="http://schemas.microsoft.com/office/drawing/2014/main" id="{D32B2A16-3FD8-4319-8BFF-AA9045B5D622}"/>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1" name="Graphic 180" descr="Document outline">
              <a:extLst>
                <a:ext uri="{FF2B5EF4-FFF2-40B4-BE49-F238E27FC236}">
                  <a16:creationId xmlns:a16="http://schemas.microsoft.com/office/drawing/2014/main" id="{A3D0A12E-6B3B-4346-B624-006651233C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2" name="Rectangle 181">
            <a:extLst>
              <a:ext uri="{FF2B5EF4-FFF2-40B4-BE49-F238E27FC236}">
                <a16:creationId xmlns:a16="http://schemas.microsoft.com/office/drawing/2014/main" id="{093725BB-26FF-40B6-BBCA-4D9C3657D722}"/>
              </a:ext>
            </a:extLst>
          </p:cNvPr>
          <p:cNvSpPr/>
          <p:nvPr/>
        </p:nvSpPr>
        <p:spPr>
          <a:xfrm>
            <a:off x="10286203" y="2625845"/>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3" name="Rectangle 182">
            <a:extLst>
              <a:ext uri="{FF2B5EF4-FFF2-40B4-BE49-F238E27FC236}">
                <a16:creationId xmlns:a16="http://schemas.microsoft.com/office/drawing/2014/main" id="{480EBF68-4E8C-47BF-85CB-18553B499DF7}"/>
              </a:ext>
            </a:extLst>
          </p:cNvPr>
          <p:cNvSpPr/>
          <p:nvPr/>
        </p:nvSpPr>
        <p:spPr>
          <a:xfrm>
            <a:off x="6540095" y="2359146"/>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4" name="Oval 183">
            <a:extLst>
              <a:ext uri="{FF2B5EF4-FFF2-40B4-BE49-F238E27FC236}">
                <a16:creationId xmlns:a16="http://schemas.microsoft.com/office/drawing/2014/main" id="{F2B8FC90-3790-4240-8982-E0BB4FF8F481}"/>
              </a:ext>
            </a:extLst>
          </p:cNvPr>
          <p:cNvSpPr/>
          <p:nvPr/>
        </p:nvSpPr>
        <p:spPr>
          <a:xfrm>
            <a:off x="7004285" y="163827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B</a:t>
            </a:r>
          </a:p>
        </p:txBody>
      </p:sp>
      <p:grpSp>
        <p:nvGrpSpPr>
          <p:cNvPr id="185" name="Group 184">
            <a:extLst>
              <a:ext uri="{FF2B5EF4-FFF2-40B4-BE49-F238E27FC236}">
                <a16:creationId xmlns:a16="http://schemas.microsoft.com/office/drawing/2014/main" id="{D3464E47-643C-47AF-93E7-16A8D5026E98}"/>
              </a:ext>
            </a:extLst>
          </p:cNvPr>
          <p:cNvGrpSpPr/>
          <p:nvPr/>
        </p:nvGrpSpPr>
        <p:grpSpPr>
          <a:xfrm>
            <a:off x="7643233" y="3466903"/>
            <a:ext cx="329191" cy="330691"/>
            <a:chOff x="5124079" y="2245199"/>
            <a:chExt cx="653869" cy="607231"/>
          </a:xfrm>
        </p:grpSpPr>
        <p:sp>
          <p:nvSpPr>
            <p:cNvPr id="186" name="Rectangle: Single Corner Snipped 185">
              <a:extLst>
                <a:ext uri="{FF2B5EF4-FFF2-40B4-BE49-F238E27FC236}">
                  <a16:creationId xmlns:a16="http://schemas.microsoft.com/office/drawing/2014/main" id="{6F6D5662-1556-4A4F-AC54-A48AFCBAB663}"/>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7" name="Graphic 186" descr="Document outline">
              <a:extLst>
                <a:ext uri="{FF2B5EF4-FFF2-40B4-BE49-F238E27FC236}">
                  <a16:creationId xmlns:a16="http://schemas.microsoft.com/office/drawing/2014/main" id="{E325A286-728E-4E1A-8CC5-FD078C5148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9" name="Speech Bubble: Rectangle 188">
            <a:extLst>
              <a:ext uri="{FF2B5EF4-FFF2-40B4-BE49-F238E27FC236}">
                <a16:creationId xmlns:a16="http://schemas.microsoft.com/office/drawing/2014/main" id="{2729520A-8573-4D4B-991A-26CFF34D1258}"/>
              </a:ext>
            </a:extLst>
          </p:cNvPr>
          <p:cNvSpPr/>
          <p:nvPr/>
        </p:nvSpPr>
        <p:spPr>
          <a:xfrm>
            <a:off x="9490947" y="4174140"/>
            <a:ext cx="2562532" cy="824627"/>
          </a:xfrm>
          <a:prstGeom prst="wedgeRectCallout">
            <a:avLst>
              <a:gd name="adj1" fmla="val -31520"/>
              <a:gd name="adj2" fmla="val 1800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SAS policy check is performed against the namespace and entity rule set and verifies the token with the stored signing key for the rule.</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84" name="Speech Bubble: Rectangle 83">
            <a:extLst>
              <a:ext uri="{FF2B5EF4-FFF2-40B4-BE49-F238E27FC236}">
                <a16:creationId xmlns:a16="http://schemas.microsoft.com/office/drawing/2014/main" id="{11C9910E-EEF1-5F55-2C95-8CE3262453BE}"/>
              </a:ext>
            </a:extLst>
          </p:cNvPr>
          <p:cNvSpPr/>
          <p:nvPr/>
        </p:nvSpPr>
        <p:spPr>
          <a:xfrm>
            <a:off x="10286204" y="178586"/>
            <a:ext cx="1801632" cy="1159651"/>
          </a:xfrm>
          <a:prstGeom prst="wedgeRectCallout">
            <a:avLst>
              <a:gd name="adj1" fmla="val -45714"/>
              <a:gd name="adj2" fmla="val 7967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Allows very fine grained control with tokens scoped to a certain time and/or EH and/or publisher policy </a:t>
            </a:r>
            <a:endParaRPr kumimoji="0" lang="en-US" sz="1200" b="0" i="0" u="sng"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6301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Replication &amp; Federation</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260856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C3F0-49CF-467B-BF71-80816EBC88E2}"/>
              </a:ext>
            </a:extLst>
          </p:cNvPr>
          <p:cNvSpPr>
            <a:spLocks noGrp="1"/>
          </p:cNvSpPr>
          <p:nvPr>
            <p:ph type="title"/>
          </p:nvPr>
        </p:nvSpPr>
        <p:spPr>
          <a:xfrm>
            <a:off x="374954" y="487083"/>
            <a:ext cx="5292165" cy="594360"/>
          </a:xfrm>
        </p:spPr>
        <p:txBody>
          <a:bodyPr>
            <a:normAutofit fontScale="90000"/>
          </a:bodyPr>
          <a:lstStyle/>
          <a:p>
            <a:r>
              <a:rPr lang="en-US"/>
              <a:t>Replication Tasks</a:t>
            </a:r>
          </a:p>
        </p:txBody>
      </p:sp>
      <p:sp>
        <p:nvSpPr>
          <p:cNvPr id="10" name="Text Placeholder 9">
            <a:extLst>
              <a:ext uri="{FF2B5EF4-FFF2-40B4-BE49-F238E27FC236}">
                <a16:creationId xmlns:a16="http://schemas.microsoft.com/office/drawing/2014/main" id="{3F06A166-2539-4165-B2AF-F5B76A4C43B3}"/>
              </a:ext>
            </a:extLst>
          </p:cNvPr>
          <p:cNvSpPr>
            <a:spLocks noGrp="1"/>
          </p:cNvSpPr>
          <p:nvPr>
            <p:ph type="subTitle" idx="27"/>
          </p:nvPr>
        </p:nvSpPr>
        <p:spPr>
          <a:xfrm>
            <a:off x="6184974" y="640876"/>
            <a:ext cx="4670612" cy="685800"/>
          </a:xfrm>
        </p:spPr>
        <p:txBody>
          <a:bodyPr vert="horz" lIns="0" tIns="0" rIns="0" bIns="0" rtlCol="0">
            <a:noAutofit/>
          </a:bodyPr>
          <a:lstStyle/>
          <a:p>
            <a:r>
              <a:rPr lang="en-US" sz="2800" b="1">
                <a:latin typeface="Segoe UI Semibold" charset="0"/>
                <a:cs typeface="Segoe UI Semibold" charset="0"/>
              </a:rPr>
              <a:t>Problem</a:t>
            </a:r>
          </a:p>
        </p:txBody>
      </p:sp>
      <p:sp>
        <p:nvSpPr>
          <p:cNvPr id="3" name="Text Placeholder 2">
            <a:extLst>
              <a:ext uri="{FF2B5EF4-FFF2-40B4-BE49-F238E27FC236}">
                <a16:creationId xmlns:a16="http://schemas.microsoft.com/office/drawing/2014/main" id="{7C75AB95-A4D7-4BE6-8A6A-3C9B480ACAED}"/>
              </a:ext>
            </a:extLst>
          </p:cNvPr>
          <p:cNvSpPr>
            <a:spLocks noGrp="1"/>
          </p:cNvSpPr>
          <p:nvPr>
            <p:ph idx="1"/>
          </p:nvPr>
        </p:nvSpPr>
        <p:spPr>
          <a:xfrm>
            <a:off x="374954" y="1464235"/>
            <a:ext cx="4794693" cy="1571867"/>
          </a:xfrm>
        </p:spPr>
        <p:txBody>
          <a:bodyPr/>
          <a:lstStyle/>
          <a:p>
            <a:r>
              <a:rPr lang="en-US"/>
              <a:t>Providing code-free replication of data between Service Bus and Event Hubs</a:t>
            </a:r>
          </a:p>
        </p:txBody>
      </p:sp>
      <p:sp>
        <p:nvSpPr>
          <p:cNvPr id="13" name="Text Placeholder 12">
            <a:extLst>
              <a:ext uri="{FF2B5EF4-FFF2-40B4-BE49-F238E27FC236}">
                <a16:creationId xmlns:a16="http://schemas.microsoft.com/office/drawing/2014/main" id="{3F888498-3717-4F14-9456-6E0BB7026D7B}"/>
              </a:ext>
            </a:extLst>
          </p:cNvPr>
          <p:cNvSpPr>
            <a:spLocks noGrp="1"/>
          </p:cNvSpPr>
          <p:nvPr>
            <p:ph type="body" sz="quarter" idx="4294967295"/>
          </p:nvPr>
        </p:nvSpPr>
        <p:spPr>
          <a:xfrm>
            <a:off x="6237284" y="4364341"/>
            <a:ext cx="5368925" cy="1852775"/>
          </a:xfrm>
        </p:spPr>
        <p:txBody>
          <a:bodyPr/>
          <a:lstStyle/>
          <a:p>
            <a:r>
              <a:rPr lang="en-US" b="0">
                <a:latin typeface="+mn-lt"/>
              </a:rPr>
              <a:t>Quick and simple replication between namespaces through templates available on Azure Portal’s Tasks. </a:t>
            </a:r>
          </a:p>
        </p:txBody>
      </p:sp>
      <p:sp>
        <p:nvSpPr>
          <p:cNvPr id="12" name="Text Placeholder 11">
            <a:extLst>
              <a:ext uri="{FF2B5EF4-FFF2-40B4-BE49-F238E27FC236}">
                <a16:creationId xmlns:a16="http://schemas.microsoft.com/office/drawing/2014/main" id="{BF6996F5-2339-484D-9C2E-742C42B7DF9E}"/>
              </a:ext>
            </a:extLst>
          </p:cNvPr>
          <p:cNvSpPr>
            <a:spLocks noGrp="1"/>
          </p:cNvSpPr>
          <p:nvPr>
            <p:ph type="body" sz="quarter" idx="4294967295"/>
          </p:nvPr>
        </p:nvSpPr>
        <p:spPr>
          <a:xfrm>
            <a:off x="6237284" y="3351841"/>
            <a:ext cx="4422775" cy="704850"/>
          </a:xfrm>
        </p:spPr>
        <p:txBody>
          <a:bodyPr/>
          <a:lstStyle/>
          <a:p>
            <a:r>
              <a:rPr lang="en-US"/>
              <a:t>Solution</a:t>
            </a:r>
          </a:p>
        </p:txBody>
      </p:sp>
      <p:sp>
        <p:nvSpPr>
          <p:cNvPr id="11" name="Text Placeholder 10">
            <a:extLst>
              <a:ext uri="{FF2B5EF4-FFF2-40B4-BE49-F238E27FC236}">
                <a16:creationId xmlns:a16="http://schemas.microsoft.com/office/drawing/2014/main" id="{4E657CF2-C0AC-4007-9126-6A82288C0FE5}"/>
              </a:ext>
            </a:extLst>
          </p:cNvPr>
          <p:cNvSpPr>
            <a:spLocks noGrp="1"/>
          </p:cNvSpPr>
          <p:nvPr>
            <p:ph type="body" sz="quarter" idx="4294967295"/>
          </p:nvPr>
        </p:nvSpPr>
        <p:spPr>
          <a:xfrm>
            <a:off x="6184974" y="1468742"/>
            <a:ext cx="5368925" cy="1631088"/>
          </a:xfrm>
        </p:spPr>
        <p:txBody>
          <a:bodyPr/>
          <a:lstStyle/>
          <a:p>
            <a:r>
              <a:rPr lang="en-US" b="0">
                <a:latin typeface="+mn-lt"/>
              </a:rPr>
              <a:t>In many scenarios, event data needs to be moved or merged across regions. </a:t>
            </a:r>
          </a:p>
        </p:txBody>
      </p:sp>
      <p:cxnSp>
        <p:nvCxnSpPr>
          <p:cNvPr id="18" name="Straight Connector 17">
            <a:extLst>
              <a:ext uri="{FF2B5EF4-FFF2-40B4-BE49-F238E27FC236}">
                <a16:creationId xmlns:a16="http://schemas.microsoft.com/office/drawing/2014/main" id="{43C5B619-D4CA-4B18-8F27-C7E165B76350}"/>
              </a:ext>
            </a:extLst>
          </p:cNvPr>
          <p:cNvCxnSpPr>
            <a:cxnSpLocks/>
          </p:cNvCxnSpPr>
          <p:nvPr/>
        </p:nvCxnSpPr>
        <p:spPr>
          <a:xfrm>
            <a:off x="6237284" y="4170692"/>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CA609-CB66-9829-CEBC-FC18F1B7878C}"/>
              </a:ext>
            </a:extLst>
          </p:cNvPr>
          <p:cNvCxnSpPr>
            <a:cxnSpLocks/>
          </p:cNvCxnSpPr>
          <p:nvPr/>
        </p:nvCxnSpPr>
        <p:spPr>
          <a:xfrm>
            <a:off x="6184974" y="1245209"/>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Regional&#10;Availability">
            <a:extLst>
              <a:ext uri="{FF2B5EF4-FFF2-40B4-BE49-F238E27FC236}">
                <a16:creationId xmlns:a16="http://schemas.microsoft.com/office/drawing/2014/main" id="{7CB6913B-983A-909E-529E-C5659184E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54" y="3351841"/>
            <a:ext cx="4961708" cy="292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824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84C-4BC8-4725-A01B-E3573759CD45}"/>
              </a:ext>
            </a:extLst>
          </p:cNvPr>
          <p:cNvSpPr>
            <a:spLocks noGrp="1"/>
          </p:cNvSpPr>
          <p:nvPr>
            <p:ph type="title"/>
          </p:nvPr>
        </p:nvSpPr>
        <p:spPr/>
        <p:txBody>
          <a:bodyPr/>
          <a:lstStyle/>
          <a:p>
            <a:r>
              <a:rPr lang="de-DE"/>
              <a:t>What is Azure Event Hubs?</a:t>
            </a:r>
            <a:endParaRPr lang="en-US"/>
          </a:p>
        </p:txBody>
      </p:sp>
      <p:sp>
        <p:nvSpPr>
          <p:cNvPr id="3" name="Content Placeholder 2">
            <a:extLst>
              <a:ext uri="{FF2B5EF4-FFF2-40B4-BE49-F238E27FC236}">
                <a16:creationId xmlns:a16="http://schemas.microsoft.com/office/drawing/2014/main" id="{AB1FA453-539D-4D5C-BB9C-58C8B786AD4A}"/>
              </a:ext>
            </a:extLst>
          </p:cNvPr>
          <p:cNvSpPr>
            <a:spLocks noGrp="1"/>
          </p:cNvSpPr>
          <p:nvPr>
            <p:ph idx="1"/>
          </p:nvPr>
        </p:nvSpPr>
        <p:spPr>
          <a:xfrm>
            <a:off x="457200" y="1866900"/>
            <a:ext cx="11277600" cy="4710474"/>
          </a:xfrm>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294727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Automation Tasks to the rescue</a:t>
            </a:r>
          </a:p>
        </p:txBody>
      </p:sp>
      <p:grpSp>
        <p:nvGrpSpPr>
          <p:cNvPr id="13" name="Group 12">
            <a:extLst>
              <a:ext uri="{FF2B5EF4-FFF2-40B4-BE49-F238E27FC236}">
                <a16:creationId xmlns:a16="http://schemas.microsoft.com/office/drawing/2014/main" id="{DE25A77B-9DF6-271F-5881-EFE3D383A060}"/>
              </a:ext>
            </a:extLst>
          </p:cNvPr>
          <p:cNvGrpSpPr/>
          <p:nvPr/>
        </p:nvGrpSpPr>
        <p:grpSpPr>
          <a:xfrm>
            <a:off x="7025705" y="87283"/>
            <a:ext cx="4933169" cy="3292384"/>
            <a:chOff x="5062187" y="1486767"/>
            <a:chExt cx="7222655" cy="4820378"/>
          </a:xfrm>
        </p:grpSpPr>
        <p:sp>
          <p:nvSpPr>
            <p:cNvPr id="62" name="TextBox 61">
              <a:extLst>
                <a:ext uri="{FF2B5EF4-FFF2-40B4-BE49-F238E27FC236}">
                  <a16:creationId xmlns:a16="http://schemas.microsoft.com/office/drawing/2014/main" id="{D86A6B69-B333-4367-A2FA-EA6EBDAADE35}"/>
                </a:ext>
              </a:extLst>
            </p:cNvPr>
            <p:cNvSpPr txBox="1"/>
            <p:nvPr/>
          </p:nvSpPr>
          <p:spPr>
            <a:xfrm>
              <a:off x="10510950" y="3134116"/>
              <a:ext cx="1773892" cy="648886"/>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Establish connection</a:t>
              </a:r>
            </a:p>
          </p:txBody>
        </p:sp>
        <p:grpSp>
          <p:nvGrpSpPr>
            <p:cNvPr id="12" name="Group 11">
              <a:extLst>
                <a:ext uri="{FF2B5EF4-FFF2-40B4-BE49-F238E27FC236}">
                  <a16:creationId xmlns:a16="http://schemas.microsoft.com/office/drawing/2014/main" id="{58296357-8D55-D1B5-5005-64AC133061F4}"/>
                </a:ext>
              </a:extLst>
            </p:cNvPr>
            <p:cNvGrpSpPr/>
            <p:nvPr/>
          </p:nvGrpSpPr>
          <p:grpSpPr>
            <a:xfrm>
              <a:off x="5062187" y="1486767"/>
              <a:ext cx="5575845" cy="4820378"/>
              <a:chOff x="5062187" y="1486767"/>
              <a:chExt cx="5575845" cy="4820378"/>
            </a:xfrm>
          </p:grpSpPr>
          <p:sp>
            <p:nvSpPr>
              <p:cNvPr id="61" name="TextBox 60">
                <a:extLst>
                  <a:ext uri="{FF2B5EF4-FFF2-40B4-BE49-F238E27FC236}">
                    <a16:creationId xmlns:a16="http://schemas.microsoft.com/office/drawing/2014/main" id="{0BACF59C-6825-4A75-92D9-DD9015090C08}"/>
                  </a:ext>
                </a:extLst>
              </p:cNvPr>
              <p:cNvSpPr txBox="1"/>
              <p:nvPr/>
            </p:nvSpPr>
            <p:spPr>
              <a:xfrm>
                <a:off x="7493089" y="1486767"/>
                <a:ext cx="2084944" cy="648886"/>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Select template</a:t>
                </a:r>
                <a:endParaRPr kumimoji="0" lang="en-US" sz="1600" b="0" i="0" u="none" strike="noStrike" kern="0" cap="none" spc="0" normalizeH="0" baseline="0" noProof="0">
                  <a:ln>
                    <a:noFill/>
                  </a:ln>
                  <a:solidFill>
                    <a:schemeClr val="tx2"/>
                  </a:solidFill>
                  <a:effectLst/>
                  <a:uLnTx/>
                  <a:uFillTx/>
                </a:endParaRPr>
              </a:p>
            </p:txBody>
          </p:sp>
          <p:sp>
            <p:nvSpPr>
              <p:cNvPr id="63" name="TextBox 62">
                <a:extLst>
                  <a:ext uri="{FF2B5EF4-FFF2-40B4-BE49-F238E27FC236}">
                    <a16:creationId xmlns:a16="http://schemas.microsoft.com/office/drawing/2014/main" id="{6088E7A1-1307-4501-8CEB-E15172A9CF12}"/>
                  </a:ext>
                </a:extLst>
              </p:cNvPr>
              <p:cNvSpPr txBox="1"/>
              <p:nvPr/>
            </p:nvSpPr>
            <p:spPr>
              <a:xfrm>
                <a:off x="6722534" y="5658259"/>
                <a:ext cx="1225377" cy="648886"/>
              </a:xfrm>
              <a:prstGeom prst="rect">
                <a:avLst/>
              </a:prstGeom>
            </p:spPr>
            <p:txBody>
              <a:bodyPr vert="horz" wrap="square" lIns="0" tIns="0" rIns="18288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Review</a:t>
                </a:r>
              </a:p>
            </p:txBody>
          </p:sp>
          <p:sp>
            <p:nvSpPr>
              <p:cNvPr id="64" name="TextBox 63">
                <a:extLst>
                  <a:ext uri="{FF2B5EF4-FFF2-40B4-BE49-F238E27FC236}">
                    <a16:creationId xmlns:a16="http://schemas.microsoft.com/office/drawing/2014/main" id="{03420106-E22F-4EDF-8336-774346A71F28}"/>
                  </a:ext>
                </a:extLst>
              </p:cNvPr>
              <p:cNvSpPr txBox="1"/>
              <p:nvPr/>
            </p:nvSpPr>
            <p:spPr>
              <a:xfrm>
                <a:off x="8954614" y="5811691"/>
                <a:ext cx="1683418" cy="324443"/>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Configure</a:t>
                </a:r>
              </a:p>
            </p:txBody>
          </p:sp>
          <p:grpSp>
            <p:nvGrpSpPr>
              <p:cNvPr id="65" name="Group 64">
                <a:extLst>
                  <a:ext uri="{FF2B5EF4-FFF2-40B4-BE49-F238E27FC236}">
                    <a16:creationId xmlns:a16="http://schemas.microsoft.com/office/drawing/2014/main" id="{6017DD8D-055A-41D4-90E8-4CCA6790F2C3}"/>
                  </a:ext>
                  <a:ext uri="{C183D7F6-B498-43B3-948B-1728B52AA6E4}">
                    <adec:decorative xmlns:adec="http://schemas.microsoft.com/office/drawing/2017/decorative" val="1"/>
                  </a:ext>
                </a:extLst>
              </p:cNvPr>
              <p:cNvGrpSpPr/>
              <p:nvPr/>
            </p:nvGrpSpPr>
            <p:grpSpPr>
              <a:xfrm>
                <a:off x="7144483" y="2433675"/>
                <a:ext cx="2921768" cy="2921768"/>
                <a:chOff x="6582600" y="2896713"/>
                <a:chExt cx="2921768" cy="2921768"/>
              </a:xfrm>
            </p:grpSpPr>
            <p:sp>
              <p:nvSpPr>
                <p:cNvPr id="66" name="Oval 65">
                  <a:extLst>
                    <a:ext uri="{FF2B5EF4-FFF2-40B4-BE49-F238E27FC236}">
                      <a16:creationId xmlns:a16="http://schemas.microsoft.com/office/drawing/2014/main" id="{1B15408D-F357-4C5D-8773-1BCF35228705}"/>
                    </a:ext>
                  </a:extLst>
                </p:cNvPr>
                <p:cNvSpPr/>
                <p:nvPr/>
              </p:nvSpPr>
              <p:spPr bwMode="auto">
                <a:xfrm>
                  <a:off x="6582600" y="2896713"/>
                  <a:ext cx="2921768" cy="2921768"/>
                </a:xfrm>
                <a:prstGeom prst="ellipse">
                  <a:avLst/>
                </a:prstGeom>
                <a:noFill/>
                <a:ln w="12700">
                  <a:gradFill>
                    <a:gsLst>
                      <a:gs pos="0">
                        <a:schemeClr val="accent1"/>
                      </a:gs>
                      <a:gs pos="100000">
                        <a:schemeClr val="accent5"/>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4" descr="Ofc17_Group_009">
                  <a:extLst>
                    <a:ext uri="{FF2B5EF4-FFF2-40B4-BE49-F238E27FC236}">
                      <a16:creationId xmlns:a16="http://schemas.microsoft.com/office/drawing/2014/main" id="{64068B35-6256-4413-B7D7-CE6AA8ABCD6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9204" t="26270" r="44725" b="4522"/>
                <a:stretch/>
              </p:blipFill>
              <p:spPr bwMode="auto">
                <a:xfrm>
                  <a:off x="6713252" y="3027366"/>
                  <a:ext cx="2660464" cy="2660462"/>
                </a:xfrm>
                <a:prstGeom prst="ellipse">
                  <a:avLst/>
                </a:prstGeom>
                <a:noFill/>
                <a:ln w="12700">
                  <a:noFill/>
                  <a:miter lim="800000"/>
                  <a:headEnd type="none" w="med" len="med"/>
                  <a:tailEnd type="none" w="med" len="med"/>
                </a:ln>
                <a:effectLst/>
              </p:spPr>
            </p:pic>
          </p:grpSp>
          <p:grpSp>
            <p:nvGrpSpPr>
              <p:cNvPr id="68" name="Group 67">
                <a:extLst>
                  <a:ext uri="{FF2B5EF4-FFF2-40B4-BE49-F238E27FC236}">
                    <a16:creationId xmlns:a16="http://schemas.microsoft.com/office/drawing/2014/main" id="{E3471CE3-C646-4CFE-9502-37F676B2DF46}"/>
                  </a:ext>
                  <a:ext uri="{C183D7F6-B498-43B3-948B-1728B52AA6E4}">
                    <adec:decorative xmlns:adec="http://schemas.microsoft.com/office/drawing/2017/decorative" val="1"/>
                  </a:ext>
                </a:extLst>
              </p:cNvPr>
              <p:cNvGrpSpPr/>
              <p:nvPr/>
            </p:nvGrpSpPr>
            <p:grpSpPr>
              <a:xfrm>
                <a:off x="6932922" y="2337258"/>
                <a:ext cx="2820378" cy="3023526"/>
                <a:chOff x="6371039" y="2800296"/>
                <a:chExt cx="2820378" cy="3023526"/>
              </a:xfrm>
            </p:grpSpPr>
            <p:grpSp>
              <p:nvGrpSpPr>
                <p:cNvPr id="69" name="Group 68">
                  <a:extLst>
                    <a:ext uri="{FF2B5EF4-FFF2-40B4-BE49-F238E27FC236}">
                      <a16:creationId xmlns:a16="http://schemas.microsoft.com/office/drawing/2014/main" id="{86B230E6-A5A2-46ED-AE70-90A3811E745A}"/>
                    </a:ext>
                  </a:extLst>
                </p:cNvPr>
                <p:cNvGrpSpPr/>
                <p:nvPr/>
              </p:nvGrpSpPr>
              <p:grpSpPr>
                <a:xfrm>
                  <a:off x="6371039" y="3608843"/>
                  <a:ext cx="606492" cy="606490"/>
                  <a:chOff x="6371039" y="3608843"/>
                  <a:chExt cx="606492" cy="606490"/>
                </a:xfrm>
              </p:grpSpPr>
              <p:sp>
                <p:nvSpPr>
                  <p:cNvPr id="89" name="Oval 88">
                    <a:extLst>
                      <a:ext uri="{FF2B5EF4-FFF2-40B4-BE49-F238E27FC236}">
                        <a16:creationId xmlns:a16="http://schemas.microsoft.com/office/drawing/2014/main" id="{23FCA536-ABD9-4231-8DEA-839F4D07D42A}"/>
                      </a:ext>
                    </a:extLst>
                  </p:cNvPr>
                  <p:cNvSpPr/>
                  <p:nvPr/>
                </p:nvSpPr>
                <p:spPr bwMode="auto">
                  <a:xfrm rot="17280000">
                    <a:off x="6371040" y="3608842"/>
                    <a:ext cx="606490" cy="60649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Graphic 89">
                    <a:extLst>
                      <a:ext uri="{FF2B5EF4-FFF2-40B4-BE49-F238E27FC236}">
                        <a16:creationId xmlns:a16="http://schemas.microsoft.com/office/drawing/2014/main" id="{E6A657CA-7EE5-4463-BB32-61FD246EE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7256" y="3745059"/>
                    <a:ext cx="334058" cy="334058"/>
                  </a:xfrm>
                  <a:prstGeom prst="rect">
                    <a:avLst/>
                  </a:prstGeom>
                </p:spPr>
              </p:pic>
            </p:grpSp>
            <p:grpSp>
              <p:nvGrpSpPr>
                <p:cNvPr id="71" name="Group 70">
                  <a:extLst>
                    <a:ext uri="{FF2B5EF4-FFF2-40B4-BE49-F238E27FC236}">
                      <a16:creationId xmlns:a16="http://schemas.microsoft.com/office/drawing/2014/main" id="{4C31BE5D-C1EC-40DF-8F85-C0F59CBAF313}"/>
                    </a:ext>
                  </a:extLst>
                </p:cNvPr>
                <p:cNvGrpSpPr/>
                <p:nvPr/>
              </p:nvGrpSpPr>
              <p:grpSpPr>
                <a:xfrm>
                  <a:off x="6893668" y="5217327"/>
                  <a:ext cx="606492" cy="606490"/>
                  <a:chOff x="6893668" y="5217327"/>
                  <a:chExt cx="606492" cy="606490"/>
                </a:xfrm>
              </p:grpSpPr>
              <p:sp>
                <p:nvSpPr>
                  <p:cNvPr id="85" name="Oval 84">
                    <a:extLst>
                      <a:ext uri="{FF2B5EF4-FFF2-40B4-BE49-F238E27FC236}">
                        <a16:creationId xmlns:a16="http://schemas.microsoft.com/office/drawing/2014/main" id="{84F8AF05-F0D7-40EB-B637-4A3102EFD284}"/>
                      </a:ext>
                    </a:extLst>
                  </p:cNvPr>
                  <p:cNvSpPr/>
                  <p:nvPr/>
                </p:nvSpPr>
                <p:spPr bwMode="auto">
                  <a:xfrm rot="12960000">
                    <a:off x="6893668" y="5217327"/>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14B6DBEA-E1B9-4FB0-8A6D-921AE78C7D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256" y="5368914"/>
                    <a:ext cx="303316" cy="303316"/>
                  </a:xfrm>
                  <a:prstGeom prst="rect">
                    <a:avLst/>
                  </a:prstGeom>
                </p:spPr>
              </p:pic>
            </p:grpSp>
            <p:grpSp>
              <p:nvGrpSpPr>
                <p:cNvPr id="72" name="Group 71">
                  <a:extLst>
                    <a:ext uri="{FF2B5EF4-FFF2-40B4-BE49-F238E27FC236}">
                      <a16:creationId xmlns:a16="http://schemas.microsoft.com/office/drawing/2014/main" id="{39DD1B34-F019-4E53-89DC-4F6022218C4B}"/>
                    </a:ext>
                  </a:extLst>
                </p:cNvPr>
                <p:cNvGrpSpPr/>
                <p:nvPr/>
              </p:nvGrpSpPr>
              <p:grpSpPr>
                <a:xfrm>
                  <a:off x="8584925" y="5217332"/>
                  <a:ext cx="606492" cy="606490"/>
                  <a:chOff x="8584925" y="5217332"/>
                  <a:chExt cx="606492" cy="606490"/>
                </a:xfrm>
              </p:grpSpPr>
              <p:sp>
                <p:nvSpPr>
                  <p:cNvPr id="83" name="Oval 82">
                    <a:extLst>
                      <a:ext uri="{FF2B5EF4-FFF2-40B4-BE49-F238E27FC236}">
                        <a16:creationId xmlns:a16="http://schemas.microsoft.com/office/drawing/2014/main" id="{8B80163E-D3A8-464A-93C2-2FA7D8039052}"/>
                      </a:ext>
                    </a:extLst>
                  </p:cNvPr>
                  <p:cNvSpPr/>
                  <p:nvPr/>
                </p:nvSpPr>
                <p:spPr bwMode="auto">
                  <a:xfrm rot="8640000">
                    <a:off x="8584925" y="5217332"/>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2AA4627F-E524-4D74-AF2F-DD2F9A97D3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5808" y="5378214"/>
                    <a:ext cx="284726" cy="284726"/>
                  </a:xfrm>
                  <a:prstGeom prst="rect">
                    <a:avLst/>
                  </a:prstGeom>
                </p:spPr>
              </p:pic>
            </p:grpSp>
            <p:sp>
              <p:nvSpPr>
                <p:cNvPr id="76" name="AutoShape 109">
                  <a:extLst>
                    <a:ext uri="{FF2B5EF4-FFF2-40B4-BE49-F238E27FC236}">
                      <a16:creationId xmlns:a16="http://schemas.microsoft.com/office/drawing/2014/main" id="{A966BCFB-8558-4522-8C5C-D817E223E643}"/>
                    </a:ext>
                  </a:extLst>
                </p:cNvPr>
                <p:cNvSpPr>
                  <a:spLocks noChangeAspect="1" noChangeArrowheads="1" noTextEdit="1"/>
                </p:cNvSpPr>
                <p:nvPr/>
              </p:nvSpPr>
              <p:spPr bwMode="auto">
                <a:xfrm>
                  <a:off x="7874543" y="2800296"/>
                  <a:ext cx="336008" cy="30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descr="Label 1 icon circle">
                <a:extLst>
                  <a:ext uri="{FF2B5EF4-FFF2-40B4-BE49-F238E27FC236}">
                    <a16:creationId xmlns:a16="http://schemas.microsoft.com/office/drawing/2014/main" id="{12867BC8-4D09-47F1-8C03-23971102FBE7}"/>
                  </a:ext>
                </a:extLst>
              </p:cNvPr>
              <p:cNvGrpSpPr/>
              <p:nvPr/>
            </p:nvGrpSpPr>
            <p:grpSpPr>
              <a:xfrm>
                <a:off x="8343411" y="2188404"/>
                <a:ext cx="582609" cy="566773"/>
                <a:chOff x="1321112" y="3117794"/>
                <a:chExt cx="659875" cy="659874"/>
              </a:xfrm>
            </p:grpSpPr>
            <p:grpSp>
              <p:nvGrpSpPr>
                <p:cNvPr id="92" name="Group 91" descr="Icon location">
                  <a:extLst>
                    <a:ext uri="{FF2B5EF4-FFF2-40B4-BE49-F238E27FC236}">
                      <a16:creationId xmlns:a16="http://schemas.microsoft.com/office/drawing/2014/main" id="{B40D4579-078C-4E97-8932-6690CDCC3959}"/>
                    </a:ext>
                  </a:extLst>
                </p:cNvPr>
                <p:cNvGrpSpPr/>
                <p:nvPr/>
              </p:nvGrpSpPr>
              <p:grpSpPr>
                <a:xfrm>
                  <a:off x="1321112" y="3117794"/>
                  <a:ext cx="659875" cy="659874"/>
                  <a:chOff x="1321112" y="3117794"/>
                  <a:chExt cx="659875" cy="659874"/>
                </a:xfrm>
              </p:grpSpPr>
              <p:sp>
                <p:nvSpPr>
                  <p:cNvPr id="94" name="Oval 93">
                    <a:extLst>
                      <a:ext uri="{FF2B5EF4-FFF2-40B4-BE49-F238E27FC236}">
                        <a16:creationId xmlns:a16="http://schemas.microsoft.com/office/drawing/2014/main" id="{4D50B959-9A5B-4CA8-8586-0FD6345551CF}"/>
                      </a:ext>
                    </a:extLst>
                  </p:cNvPr>
                  <p:cNvSpPr/>
                  <p:nvPr/>
                </p:nvSpPr>
                <p:spPr bwMode="auto">
                  <a:xfrm>
                    <a:off x="1321112" y="3117794"/>
                    <a:ext cx="659875" cy="659874"/>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95" name="Oval 94" descr="Book and pencil icon">
                    <a:extLst>
                      <a:ext uri="{FF2B5EF4-FFF2-40B4-BE49-F238E27FC236}">
                        <a16:creationId xmlns:a16="http://schemas.microsoft.com/office/drawing/2014/main" id="{49406DF7-9171-41E2-AC59-0A8EE78E8E22}"/>
                      </a:ext>
                    </a:extLst>
                  </p:cNvPr>
                  <p:cNvSpPr/>
                  <p:nvPr/>
                </p:nvSpPr>
                <p:spPr bwMode="auto">
                  <a:xfrm>
                    <a:off x="1361496" y="3155531"/>
                    <a:ext cx="579105"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3" name="Book_2" title="Icon of a book and a pencil">
                  <a:extLst>
                    <a:ext uri="{FF2B5EF4-FFF2-40B4-BE49-F238E27FC236}">
                      <a16:creationId xmlns:a16="http://schemas.microsoft.com/office/drawing/2014/main" id="{53347CF7-E463-441D-9A98-7833C753F25C}"/>
                    </a:ext>
                  </a:extLst>
                </p:cNvPr>
                <p:cNvSpPr>
                  <a:spLocks noChangeAspect="1" noEditPoints="1"/>
                </p:cNvSpPr>
                <p:nvPr/>
              </p:nvSpPr>
              <p:spPr bwMode="auto">
                <a:xfrm>
                  <a:off x="1498040" y="3281313"/>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96" name="Group 95" descr="Label 5 icon circle">
                <a:extLst>
                  <a:ext uri="{FF2B5EF4-FFF2-40B4-BE49-F238E27FC236}">
                    <a16:creationId xmlns:a16="http://schemas.microsoft.com/office/drawing/2014/main" id="{19D47E7C-A973-40E4-9851-39CBCACE8CF5}"/>
                  </a:ext>
                </a:extLst>
              </p:cNvPr>
              <p:cNvGrpSpPr/>
              <p:nvPr/>
            </p:nvGrpSpPr>
            <p:grpSpPr>
              <a:xfrm>
                <a:off x="9641487" y="3119748"/>
                <a:ext cx="659875" cy="659875"/>
                <a:chOff x="8351398" y="3601269"/>
                <a:chExt cx="659875" cy="659875"/>
              </a:xfrm>
            </p:grpSpPr>
            <p:grpSp>
              <p:nvGrpSpPr>
                <p:cNvPr id="97" name="Group 96" descr="Icon location">
                  <a:extLst>
                    <a:ext uri="{FF2B5EF4-FFF2-40B4-BE49-F238E27FC236}">
                      <a16:creationId xmlns:a16="http://schemas.microsoft.com/office/drawing/2014/main" id="{081271C0-B30E-4DDF-96C4-EDE269E11ED1}"/>
                    </a:ext>
                  </a:extLst>
                </p:cNvPr>
                <p:cNvGrpSpPr/>
                <p:nvPr/>
              </p:nvGrpSpPr>
              <p:grpSpPr>
                <a:xfrm>
                  <a:off x="8351398" y="3601269"/>
                  <a:ext cx="659875" cy="659875"/>
                  <a:chOff x="807598" y="3601269"/>
                  <a:chExt cx="659875" cy="659875"/>
                </a:xfrm>
              </p:grpSpPr>
              <p:sp>
                <p:nvSpPr>
                  <p:cNvPr id="99" name="Oval 98">
                    <a:extLst>
                      <a:ext uri="{FF2B5EF4-FFF2-40B4-BE49-F238E27FC236}">
                        <a16:creationId xmlns:a16="http://schemas.microsoft.com/office/drawing/2014/main" id="{C4AB83A5-E465-4EF4-A1CD-5F91467351C1}"/>
                      </a:ext>
                    </a:extLst>
                  </p:cNvPr>
                  <p:cNvSpPr/>
                  <p:nvPr/>
                </p:nvSpPr>
                <p:spPr bwMode="auto">
                  <a:xfrm>
                    <a:off x="807598" y="3601269"/>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0" name="Oval 99" descr="Computer chip icon">
                    <a:extLst>
                      <a:ext uri="{FF2B5EF4-FFF2-40B4-BE49-F238E27FC236}">
                        <a16:creationId xmlns:a16="http://schemas.microsoft.com/office/drawing/2014/main" id="{44078186-B92A-4276-9F21-D310F14C8DAC}"/>
                      </a:ext>
                    </a:extLst>
                  </p:cNvPr>
                  <p:cNvSpPr/>
                  <p:nvPr/>
                </p:nvSpPr>
                <p:spPr bwMode="auto">
                  <a:xfrm>
                    <a:off x="847983" y="365052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8" name="chip" title="Icon of a computer chip">
                  <a:extLst>
                    <a:ext uri="{FF2B5EF4-FFF2-40B4-BE49-F238E27FC236}">
                      <a16:creationId xmlns:a16="http://schemas.microsoft.com/office/drawing/2014/main" id="{C36CA633-F3FC-43FC-A2FC-C8501E8E7944}"/>
                    </a:ext>
                  </a:extLst>
                </p:cNvPr>
                <p:cNvSpPr>
                  <a:spLocks noChangeAspect="1" noEditPoints="1"/>
                </p:cNvSpPr>
                <p:nvPr/>
              </p:nvSpPr>
              <p:spPr bwMode="auto">
                <a:xfrm>
                  <a:off x="8486525" y="375159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gradFill>
                      <a:gsLst>
                        <a:gs pos="0">
                          <a:srgbClr val="505050"/>
                        </a:gs>
                        <a:gs pos="100000">
                          <a:srgbClr val="505050"/>
                        </a:gs>
                      </a:gsLst>
                    </a:gradFill>
                  </a:endParaRPr>
                </a:p>
              </p:txBody>
            </p:sp>
          </p:grpSp>
          <p:grpSp>
            <p:nvGrpSpPr>
              <p:cNvPr id="101" name="Group 100" descr="Label 4 icon circle">
                <a:extLst>
                  <a:ext uri="{FF2B5EF4-FFF2-40B4-BE49-F238E27FC236}">
                    <a16:creationId xmlns:a16="http://schemas.microsoft.com/office/drawing/2014/main" id="{DE826362-35F6-4F17-A478-54D0836A636E}"/>
                  </a:ext>
                </a:extLst>
              </p:cNvPr>
              <p:cNvGrpSpPr/>
              <p:nvPr/>
            </p:nvGrpSpPr>
            <p:grpSpPr>
              <a:xfrm>
                <a:off x="9136448" y="4735953"/>
                <a:ext cx="659875" cy="659875"/>
                <a:chOff x="6240463" y="3560884"/>
                <a:chExt cx="659875" cy="659875"/>
              </a:xfrm>
            </p:grpSpPr>
            <p:grpSp>
              <p:nvGrpSpPr>
                <p:cNvPr id="102" name="Group 101" descr="Icon location">
                  <a:extLst>
                    <a:ext uri="{FF2B5EF4-FFF2-40B4-BE49-F238E27FC236}">
                      <a16:creationId xmlns:a16="http://schemas.microsoft.com/office/drawing/2014/main" id="{1AE87BAA-B552-47AB-884B-DCA53631D778}"/>
                    </a:ext>
                  </a:extLst>
                </p:cNvPr>
                <p:cNvGrpSpPr/>
                <p:nvPr/>
              </p:nvGrpSpPr>
              <p:grpSpPr>
                <a:xfrm>
                  <a:off x="6240463" y="3560884"/>
                  <a:ext cx="659875" cy="659875"/>
                  <a:chOff x="584200" y="3560884"/>
                  <a:chExt cx="659875" cy="659875"/>
                </a:xfrm>
              </p:grpSpPr>
              <p:sp>
                <p:nvSpPr>
                  <p:cNvPr id="104" name="Oval 103">
                    <a:extLst>
                      <a:ext uri="{FF2B5EF4-FFF2-40B4-BE49-F238E27FC236}">
                        <a16:creationId xmlns:a16="http://schemas.microsoft.com/office/drawing/2014/main" id="{7360B556-261D-43DC-BF23-4D2B1634D1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5" name="Oval 104">
                    <a:extLst>
                      <a:ext uri="{FF2B5EF4-FFF2-40B4-BE49-F238E27FC236}">
                        <a16:creationId xmlns:a16="http://schemas.microsoft.com/office/drawing/2014/main" id="{7C94482D-06D6-43B6-AAFB-7240E8F408C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3" name="Brush" title="Icon of a paintbrush">
                  <a:extLst>
                    <a:ext uri="{FF2B5EF4-FFF2-40B4-BE49-F238E27FC236}">
                      <a16:creationId xmlns:a16="http://schemas.microsoft.com/office/drawing/2014/main" id="{31954728-CAE9-4DF4-BC37-1DF2FE137060}"/>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06" name="Group 105" descr="Label 2 icon circle">
                <a:extLst>
                  <a:ext uri="{FF2B5EF4-FFF2-40B4-BE49-F238E27FC236}">
                    <a16:creationId xmlns:a16="http://schemas.microsoft.com/office/drawing/2014/main" id="{03418889-E18B-4EC6-90F4-59DC2A141DA1}"/>
                  </a:ext>
                </a:extLst>
              </p:cNvPr>
              <p:cNvGrpSpPr/>
              <p:nvPr/>
            </p:nvGrpSpPr>
            <p:grpSpPr>
              <a:xfrm>
                <a:off x="7434953" y="4758400"/>
                <a:ext cx="659875" cy="659875"/>
                <a:chOff x="2470150" y="3560884"/>
                <a:chExt cx="659875" cy="659875"/>
              </a:xfrm>
            </p:grpSpPr>
            <p:grpSp>
              <p:nvGrpSpPr>
                <p:cNvPr id="107" name="Group 106" descr="Icon location">
                  <a:extLst>
                    <a:ext uri="{FF2B5EF4-FFF2-40B4-BE49-F238E27FC236}">
                      <a16:creationId xmlns:a16="http://schemas.microsoft.com/office/drawing/2014/main" id="{06909C40-E8CA-4E1E-B1E1-20713CD563E4}"/>
                    </a:ext>
                  </a:extLst>
                </p:cNvPr>
                <p:cNvGrpSpPr/>
                <p:nvPr/>
              </p:nvGrpSpPr>
              <p:grpSpPr>
                <a:xfrm>
                  <a:off x="2470150" y="3560884"/>
                  <a:ext cx="659875" cy="659875"/>
                  <a:chOff x="584200" y="3560884"/>
                  <a:chExt cx="659875" cy="659875"/>
                </a:xfrm>
              </p:grpSpPr>
              <p:sp>
                <p:nvSpPr>
                  <p:cNvPr id="109" name="Oval 108">
                    <a:extLst>
                      <a:ext uri="{FF2B5EF4-FFF2-40B4-BE49-F238E27FC236}">
                        <a16:creationId xmlns:a16="http://schemas.microsoft.com/office/drawing/2014/main" id="{C3BDDAEA-9D04-44C1-97A0-ECA0579FBA96}"/>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0" name="Oval 109" descr="Brain icon">
                    <a:extLst>
                      <a:ext uri="{FF2B5EF4-FFF2-40B4-BE49-F238E27FC236}">
                        <a16:creationId xmlns:a16="http://schemas.microsoft.com/office/drawing/2014/main" id="{40638863-09C4-429D-8413-6E64B04047F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8" name="Brain_3" title="Icon of a brain">
                  <a:extLst>
                    <a:ext uri="{FF2B5EF4-FFF2-40B4-BE49-F238E27FC236}">
                      <a16:creationId xmlns:a16="http://schemas.microsoft.com/office/drawing/2014/main" id="{40850784-C3CF-40E3-8B97-46C0E99DF88C}"/>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1" name="Group 110" descr="Label 6 icon circle">
                <a:extLst>
                  <a:ext uri="{FF2B5EF4-FFF2-40B4-BE49-F238E27FC236}">
                    <a16:creationId xmlns:a16="http://schemas.microsoft.com/office/drawing/2014/main" id="{31142DF3-D7F6-410A-9052-F395F15497F6}"/>
                  </a:ext>
                </a:extLst>
              </p:cNvPr>
              <p:cNvGrpSpPr/>
              <p:nvPr/>
            </p:nvGrpSpPr>
            <p:grpSpPr>
              <a:xfrm>
                <a:off x="6898389" y="3129380"/>
                <a:ext cx="659875" cy="659875"/>
                <a:chOff x="10013950" y="3560884"/>
                <a:chExt cx="659875" cy="659875"/>
              </a:xfrm>
            </p:grpSpPr>
            <p:grpSp>
              <p:nvGrpSpPr>
                <p:cNvPr id="112" name="Group 111" descr="Icon location">
                  <a:extLst>
                    <a:ext uri="{FF2B5EF4-FFF2-40B4-BE49-F238E27FC236}">
                      <a16:creationId xmlns:a16="http://schemas.microsoft.com/office/drawing/2014/main" id="{0B752798-0AC4-43B1-937C-E49B9DB19BA1}"/>
                    </a:ext>
                  </a:extLst>
                </p:cNvPr>
                <p:cNvGrpSpPr/>
                <p:nvPr/>
              </p:nvGrpSpPr>
              <p:grpSpPr>
                <a:xfrm>
                  <a:off x="10013950" y="3560884"/>
                  <a:ext cx="659875" cy="659875"/>
                  <a:chOff x="584200" y="3560884"/>
                  <a:chExt cx="659875" cy="659875"/>
                </a:xfrm>
              </p:grpSpPr>
              <p:sp>
                <p:nvSpPr>
                  <p:cNvPr id="114" name="Oval 113">
                    <a:extLst>
                      <a:ext uri="{FF2B5EF4-FFF2-40B4-BE49-F238E27FC236}">
                        <a16:creationId xmlns:a16="http://schemas.microsoft.com/office/drawing/2014/main" id="{5A3418F3-94DD-406C-AA82-19332341608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5" name="Oval 114" descr="globe icon">
                    <a:extLst>
                      <a:ext uri="{FF2B5EF4-FFF2-40B4-BE49-F238E27FC236}">
                        <a16:creationId xmlns:a16="http://schemas.microsoft.com/office/drawing/2014/main" id="{C527157D-3A2A-4223-AA3F-29882EB0205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13" name="globe_4" title="Icon of the earth">
                  <a:extLst>
                    <a:ext uri="{FF2B5EF4-FFF2-40B4-BE49-F238E27FC236}">
                      <a16:creationId xmlns:a16="http://schemas.microsoft.com/office/drawing/2014/main" id="{039B20E1-D18B-45B5-ADF4-6082A638F332}"/>
                    </a:ext>
                  </a:extLst>
                </p:cNvPr>
                <p:cNvSpPr>
                  <a:spLocks noChangeAspect="1" noEditPoints="1"/>
                </p:cNvSpPr>
                <p:nvPr/>
              </p:nvSpPr>
              <p:spPr bwMode="auto">
                <a:xfrm>
                  <a:off x="10159303" y="370158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sp>
            <p:nvSpPr>
              <p:cNvPr id="116" name="TextBox 115">
                <a:extLst>
                  <a:ext uri="{FF2B5EF4-FFF2-40B4-BE49-F238E27FC236}">
                    <a16:creationId xmlns:a16="http://schemas.microsoft.com/office/drawing/2014/main" id="{DFAE9B93-1D64-48E1-B976-F025BB6E7C8B}"/>
                  </a:ext>
                </a:extLst>
              </p:cNvPr>
              <p:cNvSpPr txBox="1"/>
              <p:nvPr/>
            </p:nvSpPr>
            <p:spPr>
              <a:xfrm>
                <a:off x="5062187" y="3286828"/>
                <a:ext cx="1850666" cy="324443"/>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Create</a:t>
                </a:r>
                <a:endParaRPr kumimoji="0" lang="en-US" sz="1600" b="0" i="0" u="none" strike="noStrike" kern="0" cap="none" spc="0" normalizeH="0" baseline="0" noProof="0">
                  <a:ln>
                    <a:noFill/>
                  </a:ln>
                  <a:solidFill>
                    <a:schemeClr val="tx2"/>
                  </a:solidFill>
                  <a:effectLst/>
                  <a:uLnTx/>
                  <a:uFillTx/>
                </a:endParaRPr>
              </a:p>
            </p:txBody>
          </p:sp>
        </p:grpSp>
      </p:grpSp>
      <p:sp>
        <p:nvSpPr>
          <p:cNvPr id="117" name="Rectangle 116">
            <a:extLst>
              <a:ext uri="{FF2B5EF4-FFF2-40B4-BE49-F238E27FC236}">
                <a16:creationId xmlns:a16="http://schemas.microsoft.com/office/drawing/2014/main" id="{35939FD6-D300-4B86-B50E-91A8D7941958}"/>
              </a:ext>
            </a:extLst>
          </p:cNvPr>
          <p:cNvSpPr/>
          <p:nvPr/>
        </p:nvSpPr>
        <p:spPr>
          <a:xfrm>
            <a:off x="310502" y="2499683"/>
            <a:ext cx="3426413"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No-code, no-designer replication backed by Logic</a:t>
            </a:r>
            <a:r>
              <a:rPr kumimoji="0" lang="en-US" sz="1600" b="0" i="0" u="none" strike="noStrike" kern="1200" cap="none" spc="0" normalizeH="0" noProof="0">
                <a:ln>
                  <a:noFill/>
                </a:ln>
                <a:solidFill>
                  <a:schemeClr val="bg1"/>
                </a:solidFill>
                <a:effectLst/>
                <a:uLnTx/>
                <a:uFillTx/>
                <a:latin typeface="Segoe UI Semibold"/>
                <a:ea typeface="+mn-ea"/>
                <a:cs typeface="+mn-cs"/>
              </a:rPr>
              <a:t> Apps (Standard)</a:t>
            </a:r>
          </a:p>
        </p:txBody>
      </p:sp>
      <p:pic>
        <p:nvPicPr>
          <p:cNvPr id="8" name="Picture 7">
            <a:extLst>
              <a:ext uri="{FF2B5EF4-FFF2-40B4-BE49-F238E27FC236}">
                <a16:creationId xmlns:a16="http://schemas.microsoft.com/office/drawing/2014/main" id="{0E9A1E1C-385D-ECCC-E1B4-A8BFD424DA38}"/>
              </a:ext>
            </a:extLst>
          </p:cNvPr>
          <p:cNvPicPr>
            <a:picLocks noChangeAspect="1"/>
          </p:cNvPicPr>
          <p:nvPr/>
        </p:nvPicPr>
        <p:blipFill>
          <a:blip r:embed="rId9"/>
          <a:stretch>
            <a:fillRect/>
          </a:stretch>
        </p:blipFill>
        <p:spPr>
          <a:xfrm>
            <a:off x="75391" y="1818992"/>
            <a:ext cx="2205699" cy="3663036"/>
          </a:xfrm>
          <a:prstGeom prst="rect">
            <a:avLst/>
          </a:prstGeom>
        </p:spPr>
      </p:pic>
      <p:pic>
        <p:nvPicPr>
          <p:cNvPr id="6" name="Picture 5">
            <a:extLst>
              <a:ext uri="{FF2B5EF4-FFF2-40B4-BE49-F238E27FC236}">
                <a16:creationId xmlns:a16="http://schemas.microsoft.com/office/drawing/2014/main" id="{F7F463BE-9E74-71B3-2DF1-DD05139C99A1}"/>
              </a:ext>
            </a:extLst>
          </p:cNvPr>
          <p:cNvPicPr>
            <a:picLocks noChangeAspect="1"/>
          </p:cNvPicPr>
          <p:nvPr/>
        </p:nvPicPr>
        <p:blipFill>
          <a:blip r:embed="rId10"/>
          <a:stretch>
            <a:fillRect/>
          </a:stretch>
        </p:blipFill>
        <p:spPr>
          <a:xfrm>
            <a:off x="1540616" y="1278487"/>
            <a:ext cx="4969135" cy="4082143"/>
          </a:xfrm>
          <a:prstGeom prst="rect">
            <a:avLst/>
          </a:prstGeom>
          <a:ln>
            <a:solidFill>
              <a:schemeClr val="tx1">
                <a:lumMod val="75000"/>
                <a:lumOff val="25000"/>
              </a:schemeClr>
            </a:solidFill>
          </a:ln>
        </p:spPr>
      </p:pic>
      <p:pic>
        <p:nvPicPr>
          <p:cNvPr id="11" name="Picture 10">
            <a:extLst>
              <a:ext uri="{FF2B5EF4-FFF2-40B4-BE49-F238E27FC236}">
                <a16:creationId xmlns:a16="http://schemas.microsoft.com/office/drawing/2014/main" id="{739363F7-0153-DC16-316D-440869D68716}"/>
              </a:ext>
            </a:extLst>
          </p:cNvPr>
          <p:cNvPicPr>
            <a:picLocks noChangeAspect="1"/>
          </p:cNvPicPr>
          <p:nvPr/>
        </p:nvPicPr>
        <p:blipFill>
          <a:blip r:embed="rId11"/>
          <a:stretch>
            <a:fillRect/>
          </a:stretch>
        </p:blipFill>
        <p:spPr>
          <a:xfrm>
            <a:off x="2571034" y="3536994"/>
            <a:ext cx="5560395" cy="3240323"/>
          </a:xfrm>
          <a:prstGeom prst="rect">
            <a:avLst/>
          </a:prstGeom>
          <a:ln>
            <a:solidFill>
              <a:schemeClr val="tx1">
                <a:lumMod val="75000"/>
                <a:lumOff val="25000"/>
              </a:schemeClr>
            </a:solidFill>
          </a:ln>
        </p:spPr>
      </p:pic>
      <p:sp>
        <p:nvSpPr>
          <p:cNvPr id="59" name="Arrow: Right 58">
            <a:extLst>
              <a:ext uri="{FF2B5EF4-FFF2-40B4-BE49-F238E27FC236}">
                <a16:creationId xmlns:a16="http://schemas.microsoft.com/office/drawing/2014/main" id="{72CBA4D9-AB36-1E08-53A3-564BFEE647B8}"/>
              </a:ext>
            </a:extLst>
          </p:cNvPr>
          <p:cNvSpPr/>
          <p:nvPr/>
        </p:nvSpPr>
        <p:spPr>
          <a:xfrm rot="5400000">
            <a:off x="3849785" y="3400857"/>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D9AABC7-5893-8D6C-7A8A-ABC3205F29F3}"/>
              </a:ext>
            </a:extLst>
          </p:cNvPr>
          <p:cNvPicPr>
            <a:picLocks noChangeAspect="1"/>
          </p:cNvPicPr>
          <p:nvPr/>
        </p:nvPicPr>
        <p:blipFill>
          <a:blip r:embed="rId12"/>
          <a:stretch>
            <a:fillRect/>
          </a:stretch>
        </p:blipFill>
        <p:spPr>
          <a:xfrm>
            <a:off x="8289736" y="3478335"/>
            <a:ext cx="3794013" cy="3256279"/>
          </a:xfrm>
          <a:prstGeom prst="rect">
            <a:avLst/>
          </a:prstGeom>
          <a:solidFill>
            <a:schemeClr val="tx1">
              <a:lumMod val="85000"/>
              <a:lumOff val="15000"/>
            </a:schemeClr>
          </a:solidFill>
        </p:spPr>
      </p:pic>
      <p:sp>
        <p:nvSpPr>
          <p:cNvPr id="70" name="Arrow: Right 69">
            <a:extLst>
              <a:ext uri="{FF2B5EF4-FFF2-40B4-BE49-F238E27FC236}">
                <a16:creationId xmlns:a16="http://schemas.microsoft.com/office/drawing/2014/main" id="{A1C1B1D0-D87D-8142-6E01-820AD7B958DD}"/>
              </a:ext>
            </a:extLst>
          </p:cNvPr>
          <p:cNvSpPr/>
          <p:nvPr/>
        </p:nvSpPr>
        <p:spPr>
          <a:xfrm>
            <a:off x="1356482" y="48883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AA19E03-376D-86E7-38B7-E6C5C0293357}"/>
              </a:ext>
            </a:extLst>
          </p:cNvPr>
          <p:cNvSpPr/>
          <p:nvPr/>
        </p:nvSpPr>
        <p:spPr>
          <a:xfrm>
            <a:off x="7797842" y="4746914"/>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2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42" presetClass="path" presetSubtype="0" decel="100000" fill="hold" grpId="1" nodeType="withEffect">
                                  <p:stCondLst>
                                    <p:cond delay="100"/>
                                  </p:stCondLst>
                                  <p:childTnLst>
                                    <p:animMotion origin="layout" path="M 4.375E-6 4.07407E-6 L 4.375E-6 0.02222 " pathEditMode="relative" rAng="0" ptsTypes="AA">
                                      <p:cBhvr>
                                        <p:cTn id="9" dur="500" spd="-100000" fill="hold"/>
                                        <p:tgtEl>
                                          <p:spTgt spid="117"/>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6B92-FD45-5AD3-51C2-3DDF31474122}"/>
              </a:ext>
            </a:extLst>
          </p:cNvPr>
          <p:cNvSpPr>
            <a:spLocks noGrp="1"/>
          </p:cNvSpPr>
          <p:nvPr>
            <p:ph type="title"/>
          </p:nvPr>
        </p:nvSpPr>
        <p:spPr/>
        <p:txBody>
          <a:bodyPr>
            <a:normAutofit fontScale="90000"/>
          </a:bodyPr>
          <a:lstStyle/>
          <a:p>
            <a:r>
              <a:rPr lang="en-US"/>
              <a:t>EventHub replication visualization</a:t>
            </a:r>
          </a:p>
        </p:txBody>
      </p:sp>
      <p:pic>
        <p:nvPicPr>
          <p:cNvPr id="9" name="Picture 8" descr="Graphical user interface, application&#10;&#10;Description automatically generated">
            <a:extLst>
              <a:ext uri="{FF2B5EF4-FFF2-40B4-BE49-F238E27FC236}">
                <a16:creationId xmlns:a16="http://schemas.microsoft.com/office/drawing/2014/main" id="{C5DCD487-BC70-36F1-ABFB-24D6FC16D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2" y="1363981"/>
            <a:ext cx="5579166" cy="4594870"/>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5B1243D5-68E5-0BDF-4875-C506BC51C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71" y="2199699"/>
            <a:ext cx="8812903" cy="4367921"/>
          </a:xfrm>
          <a:prstGeom prst="rect">
            <a:avLst/>
          </a:prstGeom>
          <a:ln>
            <a:noFill/>
          </a:ln>
          <a:effectLst>
            <a:outerShdw blurRad="190500" algn="tl" rotWithShape="0">
              <a:srgbClr val="000000">
                <a:alpha val="70000"/>
              </a:srgbClr>
            </a:outerShdw>
          </a:effectLst>
        </p:spPr>
      </p:pic>
      <p:sp>
        <p:nvSpPr>
          <p:cNvPr id="15" name="Arrow: Right 14">
            <a:extLst>
              <a:ext uri="{FF2B5EF4-FFF2-40B4-BE49-F238E27FC236}">
                <a16:creationId xmlns:a16="http://schemas.microsoft.com/office/drawing/2014/main" id="{F206084E-3EDA-BA98-0EC5-11D965D06358}"/>
              </a:ext>
            </a:extLst>
          </p:cNvPr>
          <p:cNvSpPr/>
          <p:nvPr/>
        </p:nvSpPr>
        <p:spPr>
          <a:xfrm>
            <a:off x="2927076" y="47232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387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367B4B-24E4-18B0-0E74-13F6E6D7CC04}"/>
              </a:ext>
            </a:extLst>
          </p:cNvPr>
          <p:cNvSpPr>
            <a:spLocks noGrp="1"/>
          </p:cNvSpPr>
          <p:nvPr>
            <p:ph type="title"/>
          </p:nvPr>
        </p:nvSpPr>
        <p:spPr>
          <a:xfrm>
            <a:off x="457177" y="529377"/>
            <a:ext cx="11018520" cy="541839"/>
          </a:xfrm>
        </p:spPr>
        <p:txBody>
          <a:bodyPr>
            <a:normAutofit fontScale="90000"/>
          </a:bodyPr>
          <a:lstStyle/>
          <a:p>
            <a:endParaRPr lang="en-US"/>
          </a:p>
        </p:txBody>
      </p:sp>
      <p:pic>
        <p:nvPicPr>
          <p:cNvPr id="5" name="Eventhub and Synapse Demo_edited_final">
            <a:hlinkClick r:id="" action="ppaction://media"/>
            <a:extLst>
              <a:ext uri="{FF2B5EF4-FFF2-40B4-BE49-F238E27FC236}">
                <a16:creationId xmlns:a16="http://schemas.microsoft.com/office/drawing/2014/main" id="{4D71F4D9-099A-B9BB-8E1D-2B13130292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632" y="100709"/>
            <a:ext cx="11943698" cy="6419738"/>
          </a:xfrm>
          <a:prstGeom prst="rect">
            <a:avLst/>
          </a:prstGeom>
          <a:noFill/>
        </p:spPr>
      </p:pic>
      <p:sp>
        <p:nvSpPr>
          <p:cNvPr id="2" name="Rectangle 1">
            <a:extLst>
              <a:ext uri="{FF2B5EF4-FFF2-40B4-BE49-F238E27FC236}">
                <a16:creationId xmlns:a16="http://schemas.microsoft.com/office/drawing/2014/main" id="{3BB0A35B-DE7A-4F18-2219-0E2AFAE7ACE8}"/>
              </a:ext>
            </a:extLst>
          </p:cNvPr>
          <p:cNvSpPr/>
          <p:nvPr/>
        </p:nvSpPr>
        <p:spPr>
          <a:xfrm>
            <a:off x="5024438" y="3090863"/>
            <a:ext cx="2709862" cy="1257300"/>
          </a:xfrm>
          <a:custGeom>
            <a:avLst/>
            <a:gdLst>
              <a:gd name="connsiteX0" fmla="*/ 0 w 2709862"/>
              <a:gd name="connsiteY0" fmla="*/ 0 h 1257300"/>
              <a:gd name="connsiteX1" fmla="*/ 460677 w 2709862"/>
              <a:gd name="connsiteY1" fmla="*/ 0 h 1257300"/>
              <a:gd name="connsiteX2" fmla="*/ 975550 w 2709862"/>
              <a:gd name="connsiteY2" fmla="*/ 0 h 1257300"/>
              <a:gd name="connsiteX3" fmla="*/ 1517523 w 2709862"/>
              <a:gd name="connsiteY3" fmla="*/ 0 h 1257300"/>
              <a:gd name="connsiteX4" fmla="*/ 1978199 w 2709862"/>
              <a:gd name="connsiteY4" fmla="*/ 0 h 1257300"/>
              <a:gd name="connsiteX5" fmla="*/ 2709862 w 2709862"/>
              <a:gd name="connsiteY5" fmla="*/ 0 h 1257300"/>
              <a:gd name="connsiteX6" fmla="*/ 2709862 w 2709862"/>
              <a:gd name="connsiteY6" fmla="*/ 393954 h 1257300"/>
              <a:gd name="connsiteX7" fmla="*/ 2709862 w 2709862"/>
              <a:gd name="connsiteY7" fmla="*/ 775335 h 1257300"/>
              <a:gd name="connsiteX8" fmla="*/ 2709862 w 2709862"/>
              <a:gd name="connsiteY8" fmla="*/ 1257300 h 1257300"/>
              <a:gd name="connsiteX9" fmla="*/ 2140791 w 2709862"/>
              <a:gd name="connsiteY9" fmla="*/ 1257300 h 1257300"/>
              <a:gd name="connsiteX10" fmla="*/ 1680114 w 2709862"/>
              <a:gd name="connsiteY10" fmla="*/ 1257300 h 1257300"/>
              <a:gd name="connsiteX11" fmla="*/ 1083945 w 2709862"/>
              <a:gd name="connsiteY11" fmla="*/ 1257300 h 1257300"/>
              <a:gd name="connsiteX12" fmla="*/ 596170 w 2709862"/>
              <a:gd name="connsiteY12" fmla="*/ 1257300 h 1257300"/>
              <a:gd name="connsiteX13" fmla="*/ 0 w 2709862"/>
              <a:gd name="connsiteY13" fmla="*/ 1257300 h 1257300"/>
              <a:gd name="connsiteX14" fmla="*/ 0 w 2709862"/>
              <a:gd name="connsiteY14" fmla="*/ 813054 h 1257300"/>
              <a:gd name="connsiteX15" fmla="*/ 0 w 2709862"/>
              <a:gd name="connsiteY15" fmla="*/ 393954 h 1257300"/>
              <a:gd name="connsiteX16" fmla="*/ 0 w 2709862"/>
              <a:gd name="connsiteY16"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9862" h="1257300" extrusionOk="0">
                <a:moveTo>
                  <a:pt x="0" y="0"/>
                </a:moveTo>
                <a:cubicBezTo>
                  <a:pt x="92549" y="-54398"/>
                  <a:pt x="251766" y="27205"/>
                  <a:pt x="460677" y="0"/>
                </a:cubicBezTo>
                <a:cubicBezTo>
                  <a:pt x="669588" y="-27205"/>
                  <a:pt x="836726" y="26982"/>
                  <a:pt x="975550" y="0"/>
                </a:cubicBezTo>
                <a:cubicBezTo>
                  <a:pt x="1114374" y="-26982"/>
                  <a:pt x="1316581" y="48342"/>
                  <a:pt x="1517523" y="0"/>
                </a:cubicBezTo>
                <a:cubicBezTo>
                  <a:pt x="1718465" y="-48342"/>
                  <a:pt x="1771350" y="35973"/>
                  <a:pt x="1978199" y="0"/>
                </a:cubicBezTo>
                <a:cubicBezTo>
                  <a:pt x="2185048" y="-35973"/>
                  <a:pt x="2347578" y="25294"/>
                  <a:pt x="2709862" y="0"/>
                </a:cubicBezTo>
                <a:cubicBezTo>
                  <a:pt x="2744758" y="173196"/>
                  <a:pt x="2701887" y="249475"/>
                  <a:pt x="2709862" y="393954"/>
                </a:cubicBezTo>
                <a:cubicBezTo>
                  <a:pt x="2717837" y="538433"/>
                  <a:pt x="2704268" y="650422"/>
                  <a:pt x="2709862" y="775335"/>
                </a:cubicBezTo>
                <a:cubicBezTo>
                  <a:pt x="2715456" y="900248"/>
                  <a:pt x="2652426" y="1068428"/>
                  <a:pt x="2709862" y="1257300"/>
                </a:cubicBezTo>
                <a:cubicBezTo>
                  <a:pt x="2593208" y="1294359"/>
                  <a:pt x="2364620" y="1197669"/>
                  <a:pt x="2140791" y="1257300"/>
                </a:cubicBezTo>
                <a:cubicBezTo>
                  <a:pt x="1916962" y="1316931"/>
                  <a:pt x="1864553" y="1212220"/>
                  <a:pt x="1680114" y="1257300"/>
                </a:cubicBezTo>
                <a:cubicBezTo>
                  <a:pt x="1495675" y="1302380"/>
                  <a:pt x="1345963" y="1209238"/>
                  <a:pt x="1083945" y="1257300"/>
                </a:cubicBezTo>
                <a:cubicBezTo>
                  <a:pt x="821927" y="1305362"/>
                  <a:pt x="731877" y="1216337"/>
                  <a:pt x="596170" y="1257300"/>
                </a:cubicBezTo>
                <a:cubicBezTo>
                  <a:pt x="460464" y="1298263"/>
                  <a:pt x="147405" y="1211020"/>
                  <a:pt x="0" y="1257300"/>
                </a:cubicBezTo>
                <a:cubicBezTo>
                  <a:pt x="-11304" y="1158478"/>
                  <a:pt x="51235" y="934135"/>
                  <a:pt x="0" y="813054"/>
                </a:cubicBezTo>
                <a:cubicBezTo>
                  <a:pt x="-51235" y="691973"/>
                  <a:pt x="12542" y="560732"/>
                  <a:pt x="0" y="393954"/>
                </a:cubicBezTo>
                <a:cubicBezTo>
                  <a:pt x="-12542" y="227176"/>
                  <a:pt x="46349" y="123859"/>
                  <a:pt x="0" y="0"/>
                </a:cubicBezTo>
                <a:close/>
              </a:path>
            </a:pathLst>
          </a:custGeom>
          <a:noFill/>
          <a:ln w="28575">
            <a:solidFill>
              <a:srgbClr val="FF0000"/>
            </a:solidFill>
            <a:extLst>
              <a:ext uri="{C807C97D-BFC1-408E-A445-0C87EB9F89A2}">
                <ask:lineSketchStyleProps xmlns:ask="http://schemas.microsoft.com/office/drawing/2018/sketchyshapes" sd="3273643315">
                  <a:prstGeom prst="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58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28632A-900D-9415-F2B2-DF9612049ACA}"/>
              </a:ext>
            </a:extLst>
          </p:cNvPr>
          <p:cNvPicPr>
            <a:picLocks noChangeAspect="1"/>
          </p:cNvPicPr>
          <p:nvPr/>
        </p:nvPicPr>
        <p:blipFill>
          <a:blip r:embed="rId2"/>
          <a:stretch>
            <a:fillRect/>
          </a:stretch>
        </p:blipFill>
        <p:spPr>
          <a:xfrm>
            <a:off x="1271552" y="450034"/>
            <a:ext cx="9648896" cy="5957931"/>
          </a:xfrm>
          <a:prstGeom prst="rect">
            <a:avLst/>
          </a:prstGeom>
        </p:spPr>
      </p:pic>
    </p:spTree>
    <p:extLst>
      <p:ext uri="{BB962C8B-B14F-4D97-AF65-F5344CB8AC3E}">
        <p14:creationId xmlns:p14="http://schemas.microsoft.com/office/powerpoint/2010/main" val="6529242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Performance!</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1227273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rmAutofit/>
          </a:bodyPr>
          <a:lstStyle/>
          <a:p>
            <a:r>
              <a:rPr lang="en-US" sz="5400"/>
              <a:t>Event Hubs Premium is </a:t>
            </a:r>
            <a:r>
              <a:rPr lang="en-US" sz="5400" i="1">
                <a:solidFill>
                  <a:schemeClr val="accent2"/>
                </a:solidFill>
              </a:rPr>
              <a:t>Fast</a:t>
            </a:r>
            <a:r>
              <a:rPr lang="en-US" sz="5400"/>
              <a:t>!</a:t>
            </a:r>
          </a:p>
        </p:txBody>
      </p:sp>
      <p:graphicFrame>
        <p:nvGraphicFramePr>
          <p:cNvPr id="3" name="Table 5">
            <a:extLst>
              <a:ext uri="{FF2B5EF4-FFF2-40B4-BE49-F238E27FC236}">
                <a16:creationId xmlns:a16="http://schemas.microsoft.com/office/drawing/2014/main" id="{FE0010C5-67CB-47F4-8455-45F5E340F44C}"/>
              </a:ext>
            </a:extLst>
          </p:cNvPr>
          <p:cNvGraphicFramePr>
            <a:graphicFrameLocks noGrp="1"/>
          </p:cNvGraphicFramePr>
          <p:nvPr>
            <p:extLst>
              <p:ext uri="{D42A27DB-BD31-4B8C-83A1-F6EECF244321}">
                <p14:modId xmlns:p14="http://schemas.microsoft.com/office/powerpoint/2010/main" val="442528952"/>
              </p:ext>
            </p:extLst>
          </p:nvPr>
        </p:nvGraphicFramePr>
        <p:xfrm>
          <a:off x="6814867" y="3544753"/>
          <a:ext cx="5280259" cy="1863460"/>
        </p:xfrm>
        <a:graphic>
          <a:graphicData uri="http://schemas.openxmlformats.org/drawingml/2006/table">
            <a:tbl>
              <a:tblPr firstRow="1" bandRow="1">
                <a:tableStyleId>{72833802-FEF1-4C79-8D5D-14CF1EAF98D9}</a:tableStyleId>
              </a:tblPr>
              <a:tblGrid>
                <a:gridCol w="1188331">
                  <a:extLst>
                    <a:ext uri="{9D8B030D-6E8A-4147-A177-3AD203B41FA5}">
                      <a16:colId xmlns:a16="http://schemas.microsoft.com/office/drawing/2014/main" val="1176177345"/>
                    </a:ext>
                  </a:extLst>
                </a:gridCol>
                <a:gridCol w="1172622">
                  <a:extLst>
                    <a:ext uri="{9D8B030D-6E8A-4147-A177-3AD203B41FA5}">
                      <a16:colId xmlns:a16="http://schemas.microsoft.com/office/drawing/2014/main" val="3629813222"/>
                    </a:ext>
                  </a:extLst>
                </a:gridCol>
                <a:gridCol w="2919306">
                  <a:extLst>
                    <a:ext uri="{9D8B030D-6E8A-4147-A177-3AD203B41FA5}">
                      <a16:colId xmlns:a16="http://schemas.microsoft.com/office/drawing/2014/main" val="2460043818"/>
                    </a:ext>
                  </a:extLst>
                </a:gridCol>
              </a:tblGrid>
              <a:tr h="356350">
                <a:tc>
                  <a:txBody>
                    <a:bodyPr/>
                    <a:lstStyle/>
                    <a:p>
                      <a:pPr algn="l" fontAlgn="t"/>
                      <a:r>
                        <a:rPr lang="en-US" sz="1500">
                          <a:effectLst/>
                        </a:rPr>
                        <a:t>Performance Metric</a:t>
                      </a:r>
                    </a:p>
                  </a:txBody>
                  <a:tcPr marL="71425" marR="71425" marT="35712" marB="35712"/>
                </a:tc>
                <a:tc>
                  <a:txBody>
                    <a:bodyPr/>
                    <a:lstStyle/>
                    <a:p>
                      <a:pPr algn="l" fontAlgn="t"/>
                      <a:r>
                        <a:rPr lang="en-US" sz="1500">
                          <a:effectLst/>
                        </a:rPr>
                        <a:t>Expected Range</a:t>
                      </a:r>
                    </a:p>
                  </a:txBody>
                  <a:tcPr marL="71425" marR="71425" marT="35712" marB="35712"/>
                </a:tc>
                <a:tc>
                  <a:txBody>
                    <a:bodyPr/>
                    <a:lstStyle/>
                    <a:p>
                      <a:pPr algn="l" fontAlgn="t"/>
                      <a:r>
                        <a:rPr lang="en-US" sz="1500">
                          <a:effectLst/>
                        </a:rPr>
                        <a:t>Comments</a:t>
                      </a:r>
                    </a:p>
                  </a:txBody>
                  <a:tcPr marL="71425" marR="71425" marT="35712" marB="35712"/>
                </a:tc>
                <a:extLst>
                  <a:ext uri="{0D108BD9-81ED-4DB2-BD59-A6C34878D82A}">
                    <a16:rowId xmlns:a16="http://schemas.microsoft.com/office/drawing/2014/main" val="3800895403"/>
                  </a:ext>
                </a:extLst>
              </a:tr>
              <a:tr h="623332">
                <a:tc>
                  <a:txBody>
                    <a:bodyPr/>
                    <a:lstStyle/>
                    <a:p>
                      <a:pPr algn="l" fontAlgn="t"/>
                      <a:r>
                        <a:rPr lang="en-US" sz="1500">
                          <a:effectLst/>
                        </a:rPr>
                        <a:t>Throughput</a:t>
                      </a:r>
                    </a:p>
                  </a:txBody>
                  <a:tcPr marL="71425" marR="71425" marT="35712" marB="35712" anchor="ctr"/>
                </a:tc>
                <a:tc>
                  <a:txBody>
                    <a:bodyPr/>
                    <a:lstStyle/>
                    <a:p>
                      <a:pPr algn="l" fontAlgn="t"/>
                      <a:r>
                        <a:rPr lang="en-US" sz="1500" dirty="0">
                          <a:effectLst/>
                        </a:rPr>
                        <a:t>~5-10 MB/s per 1 PU</a:t>
                      </a:r>
                    </a:p>
                  </a:txBody>
                  <a:tcPr marL="71425" marR="71425" marT="35712" marB="35712" anchor="ctr"/>
                </a:tc>
                <a:tc>
                  <a:txBody>
                    <a:bodyPr/>
                    <a:lstStyle/>
                    <a:p>
                      <a:pPr marL="0" indent="0" algn="l" fontAlgn="t">
                        <a:buFont typeface="Arial" panose="020B0604020202020204" pitchFamily="34" charset="0"/>
                        <a:buNone/>
                      </a:pPr>
                      <a:r>
                        <a:rPr lang="en-US" sz="1400">
                          <a:effectLst/>
                        </a:rPr>
                        <a:t>Maximum throughput can be achieved by scaling partitions</a:t>
                      </a:r>
                    </a:p>
                    <a:p>
                      <a:pPr marL="0" indent="0" algn="l" fontAlgn="t">
                        <a:buFont typeface="Arial" panose="020B0604020202020204" pitchFamily="34" charset="0"/>
                        <a:buNone/>
                      </a:pPr>
                      <a:r>
                        <a:rPr lang="en-US" sz="1400">
                          <a:effectLst/>
                        </a:rPr>
                        <a:t>For both Kafka and AMQP</a:t>
                      </a:r>
                    </a:p>
                  </a:txBody>
                  <a:tcPr marL="71425" marR="71425" marT="35712" marB="35712"/>
                </a:tc>
                <a:extLst>
                  <a:ext uri="{0D108BD9-81ED-4DB2-BD59-A6C34878D82A}">
                    <a16:rowId xmlns:a16="http://schemas.microsoft.com/office/drawing/2014/main" val="3444190363"/>
                  </a:ext>
                </a:extLst>
              </a:tr>
              <a:tr h="623332">
                <a:tc>
                  <a:txBody>
                    <a:bodyPr/>
                    <a:lstStyle/>
                    <a:p>
                      <a:pPr algn="l" fontAlgn="t"/>
                      <a:r>
                        <a:rPr lang="en-US" sz="1500">
                          <a:effectLst/>
                        </a:rPr>
                        <a:t>Latency</a:t>
                      </a:r>
                    </a:p>
                  </a:txBody>
                  <a:tcPr marL="71425" marR="71425" marT="35712" marB="35712" anchor="ctr"/>
                </a:tc>
                <a:tc>
                  <a:txBody>
                    <a:bodyPr/>
                    <a:lstStyle/>
                    <a:p>
                      <a:pPr algn="l" fontAlgn="t"/>
                      <a:r>
                        <a:rPr lang="en-US" sz="1500">
                          <a:effectLst/>
                        </a:rPr>
                        <a:t>&lt;10 </a:t>
                      </a:r>
                      <a:r>
                        <a:rPr lang="en-US" sz="1500" err="1">
                          <a:effectLst/>
                        </a:rPr>
                        <a:t>ms</a:t>
                      </a:r>
                      <a:r>
                        <a:rPr lang="en-US" sz="1500">
                          <a:effectLst/>
                        </a:rPr>
                        <a:t> </a:t>
                      </a:r>
                    </a:p>
                  </a:txBody>
                  <a:tcPr marL="71425" marR="71425" marT="35712" marB="35712" anchor="ctr"/>
                </a:tc>
                <a:tc>
                  <a:txBody>
                    <a:bodyPr/>
                    <a:lstStyle/>
                    <a:p>
                      <a:pPr marL="0" indent="0" algn="l" fontAlgn="t">
                        <a:buFont typeface="Arial" panose="020B0604020202020204" pitchFamily="34" charset="0"/>
                        <a:buNone/>
                      </a:pPr>
                      <a:r>
                        <a:rPr lang="en-US" sz="1400" dirty="0">
                          <a:effectLst/>
                        </a:rPr>
                        <a:t>With 1 MB/s load, 4 PU namespace</a:t>
                      </a:r>
                    </a:p>
                    <a:p>
                      <a:pPr marL="0" indent="0" algn="l" fontAlgn="t">
                        <a:buFont typeface="Arial" panose="020B0604020202020204" pitchFamily="34" charset="0"/>
                        <a:buNone/>
                      </a:pPr>
                      <a:r>
                        <a:rPr lang="en-US" sz="1400" dirty="0">
                          <a:effectLst/>
                        </a:rPr>
                        <a:t>For both Kafka and AMQP</a:t>
                      </a:r>
                    </a:p>
                  </a:txBody>
                  <a:tcPr marL="71425" marR="71425" marT="35712" marB="35712"/>
                </a:tc>
                <a:extLst>
                  <a:ext uri="{0D108BD9-81ED-4DB2-BD59-A6C34878D82A}">
                    <a16:rowId xmlns:a16="http://schemas.microsoft.com/office/drawing/2014/main" val="3639918673"/>
                  </a:ext>
                </a:extLst>
              </a:tr>
            </a:tbl>
          </a:graphicData>
        </a:graphic>
      </p:graphicFrame>
      <p:graphicFrame>
        <p:nvGraphicFramePr>
          <p:cNvPr id="4" name="Chart 3">
            <a:extLst>
              <a:ext uri="{FF2B5EF4-FFF2-40B4-BE49-F238E27FC236}">
                <a16:creationId xmlns:a16="http://schemas.microsoft.com/office/drawing/2014/main" id="{0C84319C-E803-4569-8A49-1B475AEAC9E8}"/>
              </a:ext>
            </a:extLst>
          </p:cNvPr>
          <p:cNvGraphicFramePr>
            <a:graphicFrameLocks/>
          </p:cNvGraphicFramePr>
          <p:nvPr>
            <p:extLst>
              <p:ext uri="{D42A27DB-BD31-4B8C-83A1-F6EECF244321}">
                <p14:modId xmlns:p14="http://schemas.microsoft.com/office/powerpoint/2010/main" val="2138071335"/>
              </p:ext>
            </p:extLst>
          </p:nvPr>
        </p:nvGraphicFramePr>
        <p:xfrm>
          <a:off x="366794" y="1854082"/>
          <a:ext cx="5937740" cy="446209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5">
            <a:extLst>
              <a:ext uri="{FF2B5EF4-FFF2-40B4-BE49-F238E27FC236}">
                <a16:creationId xmlns:a16="http://schemas.microsoft.com/office/drawing/2014/main" id="{1C262A13-28A6-4131-A42F-106BBC43BA4F}"/>
              </a:ext>
            </a:extLst>
          </p:cNvPr>
          <p:cNvSpPr>
            <a:spLocks noGrp="1"/>
          </p:cNvSpPr>
          <p:nvPr>
            <p:ph idx="1"/>
          </p:nvPr>
        </p:nvSpPr>
        <p:spPr>
          <a:xfrm>
            <a:off x="6814867" y="1762151"/>
            <a:ext cx="5166462" cy="4251960"/>
          </a:xfrm>
        </p:spPr>
        <p:txBody>
          <a:bodyPr>
            <a:normAutofit/>
          </a:bodyPr>
          <a:lstStyle/>
          <a:p>
            <a:pPr marL="457200" indent="-457200">
              <a:buFont typeface="Arial" panose="020B0604020202020204" pitchFamily="34" charset="0"/>
              <a:buChar char="•"/>
            </a:pPr>
            <a:r>
              <a:rPr lang="en-US" sz="2200">
                <a:latin typeface="SegoeUI"/>
              </a:rPr>
              <a:t>Event Hubs Premium end-to-end latency &lt; 10ms for most Event Streaming workloads. </a:t>
            </a:r>
          </a:p>
          <a:p>
            <a:pPr marL="457200" indent="-457200">
              <a:buFont typeface="Arial" panose="020B0604020202020204" pitchFamily="34" charset="0"/>
              <a:buChar char="•"/>
            </a:pPr>
            <a:endParaRPr lang="en-US" sz="2200">
              <a:latin typeface="SegoeUI"/>
            </a:endParaRPr>
          </a:p>
          <a:p>
            <a:pPr marL="457200" indent="-457200">
              <a:buFont typeface="Arial" panose="020B0604020202020204" pitchFamily="34" charset="0"/>
              <a:buChar char="•"/>
            </a:pPr>
            <a:endParaRPr lang="en-US" sz="2200" b="0" i="0">
              <a:effectLst/>
              <a:latin typeface="SegoeUI"/>
            </a:endParaRPr>
          </a:p>
        </p:txBody>
      </p:sp>
    </p:spTree>
    <p:extLst>
      <p:ext uri="{BB962C8B-B14F-4D97-AF65-F5344CB8AC3E}">
        <p14:creationId xmlns:p14="http://schemas.microsoft.com/office/powerpoint/2010/main" val="409732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Autofit/>
          </a:bodyPr>
          <a:lstStyle/>
          <a:p>
            <a:r>
              <a:rPr lang="en-US"/>
              <a:t>Event Hubs Premium – Predictability </a:t>
            </a:r>
          </a:p>
        </p:txBody>
      </p:sp>
      <p:sp>
        <p:nvSpPr>
          <p:cNvPr id="4" name="Content Placeholder 3">
            <a:extLst>
              <a:ext uri="{FF2B5EF4-FFF2-40B4-BE49-F238E27FC236}">
                <a16:creationId xmlns:a16="http://schemas.microsoft.com/office/drawing/2014/main" id="{DB641237-A766-497B-91E6-2BC46B71D6D8}"/>
              </a:ext>
            </a:extLst>
          </p:cNvPr>
          <p:cNvSpPr>
            <a:spLocks noGrp="1"/>
          </p:cNvSpPr>
          <p:nvPr>
            <p:ph idx="1"/>
          </p:nvPr>
        </p:nvSpPr>
        <p:spPr>
          <a:xfrm>
            <a:off x="669036" y="1825626"/>
            <a:ext cx="5174085" cy="4351338"/>
          </a:xfrm>
        </p:spPr>
        <p:txBody>
          <a:bodyPr/>
          <a:lstStyle/>
          <a:p>
            <a:r>
              <a:rPr lang="en-US"/>
              <a:t>Event Hubs Premium offers consistent end-to-end latency of &lt; 10ms. </a:t>
            </a:r>
          </a:p>
        </p:txBody>
      </p:sp>
      <p:graphicFrame>
        <p:nvGraphicFramePr>
          <p:cNvPr id="10" name="Chart 9">
            <a:extLst>
              <a:ext uri="{FF2B5EF4-FFF2-40B4-BE49-F238E27FC236}">
                <a16:creationId xmlns:a16="http://schemas.microsoft.com/office/drawing/2014/main" id="{CB3A9421-B8EA-4780-99A5-9F7FC60A349E}"/>
              </a:ext>
            </a:extLst>
          </p:cNvPr>
          <p:cNvGraphicFramePr>
            <a:graphicFrameLocks/>
          </p:cNvGraphicFramePr>
          <p:nvPr/>
        </p:nvGraphicFramePr>
        <p:xfrm>
          <a:off x="5843121" y="1820653"/>
          <a:ext cx="5859883" cy="46968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61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9CDB-39C2-07F6-540E-ED3C02919BF9}"/>
              </a:ext>
            </a:extLst>
          </p:cNvPr>
          <p:cNvSpPr>
            <a:spLocks noGrp="1"/>
          </p:cNvSpPr>
          <p:nvPr>
            <p:ph type="title"/>
          </p:nvPr>
        </p:nvSpPr>
        <p:spPr/>
        <p:txBody>
          <a:bodyPr/>
          <a:lstStyle/>
          <a:p>
            <a:r>
              <a:rPr lang="de-DE" dirty="0" err="1"/>
              <a:t>Effective</a:t>
            </a:r>
            <a:r>
              <a:rPr lang="de-DE" dirty="0"/>
              <a:t> Global </a:t>
            </a:r>
            <a:r>
              <a:rPr lang="de-DE" dirty="0" err="1"/>
              <a:t>Reliability</a:t>
            </a:r>
            <a:endParaRPr lang="en-US" dirty="0"/>
          </a:p>
        </p:txBody>
      </p:sp>
      <p:sp>
        <p:nvSpPr>
          <p:cNvPr id="3" name="Content Placeholder 2">
            <a:extLst>
              <a:ext uri="{FF2B5EF4-FFF2-40B4-BE49-F238E27FC236}">
                <a16:creationId xmlns:a16="http://schemas.microsoft.com/office/drawing/2014/main" id="{ABCD008F-BA47-8FCD-6E58-F54DCCC1B5C7}"/>
              </a:ext>
            </a:extLst>
          </p:cNvPr>
          <p:cNvSpPr>
            <a:spLocks noGrp="1"/>
          </p:cNvSpPr>
          <p:nvPr>
            <p:ph idx="1"/>
          </p:nvPr>
        </p:nvSpPr>
        <p:spPr/>
        <p:txBody>
          <a:bodyPr/>
          <a:lstStyle/>
          <a:p>
            <a:r>
              <a:rPr lang="de-DE" dirty="0"/>
              <a:t>Uptime – </a:t>
            </a:r>
            <a:r>
              <a:rPr lang="de-DE" dirty="0" err="1"/>
              <a:t>Is</a:t>
            </a:r>
            <a:r>
              <a:rPr lang="de-DE" dirty="0"/>
              <a:t> the </a:t>
            </a:r>
            <a:r>
              <a:rPr lang="de-DE" dirty="0" err="1"/>
              <a:t>cluster</a:t>
            </a:r>
            <a:r>
              <a:rPr lang="de-DE" dirty="0"/>
              <a:t> </a:t>
            </a:r>
            <a:r>
              <a:rPr lang="de-DE" dirty="0" err="1"/>
              <a:t>available</a:t>
            </a:r>
            <a:r>
              <a:rPr lang="de-DE" dirty="0"/>
              <a:t> </a:t>
            </a:r>
            <a:r>
              <a:rPr lang="de-DE" dirty="0" err="1"/>
              <a:t>to</a:t>
            </a:r>
            <a:r>
              <a:rPr lang="de-DE" dirty="0"/>
              <a:t> </a:t>
            </a:r>
            <a:r>
              <a:rPr lang="de-DE" dirty="0" err="1"/>
              <a:t>accept</a:t>
            </a:r>
            <a:r>
              <a:rPr lang="de-DE" dirty="0"/>
              <a:t> </a:t>
            </a:r>
            <a:r>
              <a:rPr lang="de-DE" dirty="0" err="1"/>
              <a:t>connections</a:t>
            </a:r>
            <a:r>
              <a:rPr lang="de-DE" dirty="0"/>
              <a:t>?</a:t>
            </a:r>
          </a:p>
          <a:p>
            <a:pPr lvl="1"/>
            <a:endParaRPr lang="de-DE" dirty="0"/>
          </a:p>
          <a:p>
            <a:pPr lvl="1"/>
            <a:r>
              <a:rPr lang="de-DE" sz="3200" b="1" dirty="0">
                <a:solidFill>
                  <a:schemeClr val="accent3">
                    <a:lumMod val="25000"/>
                  </a:schemeClr>
                </a:solidFill>
              </a:rPr>
              <a:t>        100%</a:t>
            </a:r>
          </a:p>
          <a:p>
            <a:pPr lvl="1"/>
            <a:endParaRPr lang="de-DE" sz="3200" dirty="0"/>
          </a:p>
          <a:p>
            <a:r>
              <a:rPr lang="de-DE" dirty="0" err="1"/>
              <a:t>Reliability</a:t>
            </a:r>
            <a:r>
              <a:rPr lang="de-DE" dirty="0"/>
              <a:t> – Are individual </a:t>
            </a:r>
            <a:r>
              <a:rPr lang="de-DE" dirty="0" err="1"/>
              <a:t>operations</a:t>
            </a:r>
            <a:r>
              <a:rPr lang="de-DE" dirty="0"/>
              <a:t> </a:t>
            </a:r>
            <a:r>
              <a:rPr lang="de-DE" dirty="0" err="1"/>
              <a:t>suceeding</a:t>
            </a:r>
            <a:r>
              <a:rPr lang="de-DE" dirty="0"/>
              <a:t>?</a:t>
            </a:r>
          </a:p>
          <a:p>
            <a:pPr lvl="1"/>
            <a:endParaRPr lang="de-DE" dirty="0"/>
          </a:p>
          <a:p>
            <a:pPr lvl="1"/>
            <a:r>
              <a:rPr lang="de-DE" sz="3200" b="1">
                <a:solidFill>
                  <a:schemeClr val="accent3">
                    <a:lumMod val="25000"/>
                  </a:schemeClr>
                </a:solidFill>
              </a:rPr>
              <a:t>       &gt;</a:t>
            </a:r>
            <a:r>
              <a:rPr lang="de-DE" sz="3200" b="1" dirty="0">
                <a:solidFill>
                  <a:schemeClr val="accent3">
                    <a:lumMod val="25000"/>
                  </a:schemeClr>
                </a:solidFill>
              </a:rPr>
              <a:t>99,9999% </a:t>
            </a:r>
            <a:r>
              <a:rPr lang="de-DE" sz="3200" dirty="0" err="1"/>
              <a:t>weekly</a:t>
            </a:r>
            <a:r>
              <a:rPr lang="de-DE" sz="3200" dirty="0"/>
              <a:t> </a:t>
            </a:r>
            <a:r>
              <a:rPr lang="de-DE" sz="3200" dirty="0" err="1"/>
              <a:t>average</a:t>
            </a:r>
            <a:endParaRPr lang="en-US" sz="3200" dirty="0"/>
          </a:p>
          <a:p>
            <a:pPr lvl="1"/>
            <a:endParaRPr lang="en-US" sz="3200" dirty="0"/>
          </a:p>
        </p:txBody>
      </p:sp>
    </p:spTree>
    <p:extLst>
      <p:ext uri="{BB962C8B-B14F-4D97-AF65-F5344CB8AC3E}">
        <p14:creationId xmlns:p14="http://schemas.microsoft.com/office/powerpoint/2010/main" val="816291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331AD-25A5-4A6B-9D20-943825B643A1}"/>
              </a:ext>
            </a:extLst>
          </p:cNvPr>
          <p:cNvSpPr>
            <a:spLocks noGrp="1"/>
          </p:cNvSpPr>
          <p:nvPr>
            <p:ph type="title"/>
          </p:nvPr>
        </p:nvSpPr>
        <p:spPr/>
        <p:txBody>
          <a:bodyPr>
            <a:normAutofit fontScale="90000"/>
          </a:bodyPr>
          <a:lstStyle/>
          <a:p>
            <a:r>
              <a:rPr lang="en-US"/>
              <a:t>Azure Event Hubs</a:t>
            </a:r>
          </a:p>
        </p:txBody>
      </p:sp>
      <p:sp>
        <p:nvSpPr>
          <p:cNvPr id="8" name="Subtitle 7">
            <a:extLst>
              <a:ext uri="{FF2B5EF4-FFF2-40B4-BE49-F238E27FC236}">
                <a16:creationId xmlns:a16="http://schemas.microsoft.com/office/drawing/2014/main" id="{2CDDC98F-2884-4D44-9309-841D3231BC5F}"/>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378397F3-F452-4C1B-8849-6877DBCCDF5E}"/>
              </a:ext>
            </a:extLst>
          </p:cNvPr>
          <p:cNvSpPr>
            <a:spLocks noGrp="1"/>
          </p:cNvSpPr>
          <p:nvPr>
            <p:ph idx="1"/>
          </p:nvPr>
        </p:nvSpPr>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031328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a:xfrm>
            <a:off x="619593" y="1418168"/>
            <a:ext cx="10972800" cy="4525433"/>
          </a:xfrm>
        </p:spPr>
        <p:txBody>
          <a:bodyPr>
            <a:normAutofit fontScale="925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5600" y="4038600"/>
            <a:ext cx="1905000" cy="1905000"/>
          </a:xfrm>
          <a:prstGeom prst="rect">
            <a:avLst/>
          </a:prstGeom>
        </p:spPr>
      </p:pic>
    </p:spTree>
    <p:extLst>
      <p:ext uri="{BB962C8B-B14F-4D97-AF65-F5344CB8AC3E}">
        <p14:creationId xmlns:p14="http://schemas.microsoft.com/office/powerpoint/2010/main" val="68601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D28-C525-401E-A066-484D0F8FC46C}"/>
              </a:ext>
            </a:extLst>
          </p:cNvPr>
          <p:cNvSpPr>
            <a:spLocks noGrp="1"/>
          </p:cNvSpPr>
          <p:nvPr>
            <p:ph type="title"/>
          </p:nvPr>
        </p:nvSpPr>
        <p:spPr/>
        <p:txBody>
          <a:bodyPr>
            <a:normAutofit fontScale="90000"/>
          </a:bodyPr>
          <a:lstStyle/>
          <a:p>
            <a:r>
              <a:rPr lang="en-US"/>
              <a:t>Azure Event Hubs vs. Apache Kafka®</a:t>
            </a:r>
          </a:p>
        </p:txBody>
      </p:sp>
      <p:sp>
        <p:nvSpPr>
          <p:cNvPr id="12" name="Subtitle 11">
            <a:extLst>
              <a:ext uri="{FF2B5EF4-FFF2-40B4-BE49-F238E27FC236}">
                <a16:creationId xmlns:a16="http://schemas.microsoft.com/office/drawing/2014/main" id="{7FE9A285-9276-4640-AAF7-D4FBC6BA1ECF}"/>
              </a:ext>
            </a:extLst>
          </p:cNvPr>
          <p:cNvSpPr>
            <a:spLocks noGrp="1"/>
          </p:cNvSpPr>
          <p:nvPr>
            <p:ph type="subTitle" idx="27"/>
          </p:nvPr>
        </p:nvSpPr>
        <p:spPr/>
        <p:txBody>
          <a:bodyPr/>
          <a:lstStyle/>
          <a:p>
            <a:r>
              <a:rPr lang="en-US"/>
              <a:t>Similar yet very different</a:t>
            </a:r>
          </a:p>
        </p:txBody>
      </p:sp>
      <p:graphicFrame>
        <p:nvGraphicFramePr>
          <p:cNvPr id="13" name="Table 13">
            <a:extLst>
              <a:ext uri="{FF2B5EF4-FFF2-40B4-BE49-F238E27FC236}">
                <a16:creationId xmlns:a16="http://schemas.microsoft.com/office/drawing/2014/main" id="{F19C89CB-2B1A-4CB8-B5BF-EC3B052D593E}"/>
              </a:ext>
            </a:extLst>
          </p:cNvPr>
          <p:cNvGraphicFramePr>
            <a:graphicFrameLocks noGrp="1"/>
          </p:cNvGraphicFramePr>
          <p:nvPr>
            <p:extLst>
              <p:ext uri="{D42A27DB-BD31-4B8C-83A1-F6EECF244321}">
                <p14:modId xmlns:p14="http://schemas.microsoft.com/office/powerpoint/2010/main" val="1209967398"/>
              </p:ext>
            </p:extLst>
          </p:nvPr>
        </p:nvGraphicFramePr>
        <p:xfrm>
          <a:off x="457200" y="1496369"/>
          <a:ext cx="11277600" cy="5245022"/>
        </p:xfrm>
        <a:graphic>
          <a:graphicData uri="http://schemas.openxmlformats.org/drawingml/2006/table">
            <a:tbl>
              <a:tblPr firstRow="1" bandRow="1">
                <a:tableStyleId>{21E4AEA4-8DFA-4A89-87EB-49C32662AFE0}</a:tableStyleId>
              </a:tblPr>
              <a:tblGrid>
                <a:gridCol w="2235550">
                  <a:extLst>
                    <a:ext uri="{9D8B030D-6E8A-4147-A177-3AD203B41FA5}">
                      <a16:colId xmlns:a16="http://schemas.microsoft.com/office/drawing/2014/main" val="1056529147"/>
                    </a:ext>
                  </a:extLst>
                </a:gridCol>
                <a:gridCol w="4534163">
                  <a:extLst>
                    <a:ext uri="{9D8B030D-6E8A-4147-A177-3AD203B41FA5}">
                      <a16:colId xmlns:a16="http://schemas.microsoft.com/office/drawing/2014/main" val="571187042"/>
                    </a:ext>
                  </a:extLst>
                </a:gridCol>
                <a:gridCol w="4507887">
                  <a:extLst>
                    <a:ext uri="{9D8B030D-6E8A-4147-A177-3AD203B41FA5}">
                      <a16:colId xmlns:a16="http://schemas.microsoft.com/office/drawing/2014/main" val="2927601366"/>
                    </a:ext>
                  </a:extLst>
                </a:gridCol>
              </a:tblGrid>
              <a:tr h="311303">
                <a:tc>
                  <a:txBody>
                    <a:bodyPr/>
                    <a:lstStyle/>
                    <a:p>
                      <a:endParaRPr lang="en-US" sz="1100" b="1"/>
                    </a:p>
                  </a:txBody>
                  <a:tcPr/>
                </a:tc>
                <a:tc>
                  <a:txBody>
                    <a:bodyPr/>
                    <a:lstStyle/>
                    <a:p>
                      <a:r>
                        <a:rPr lang="en-US" sz="1100"/>
                        <a:t>Azure Event Hubs</a:t>
                      </a:r>
                    </a:p>
                  </a:txBody>
                  <a:tcPr/>
                </a:tc>
                <a:tc>
                  <a:txBody>
                    <a:bodyPr/>
                    <a:lstStyle/>
                    <a:p>
                      <a:r>
                        <a:rPr lang="en-US" sz="1100"/>
                        <a:t>Apache Kafka</a:t>
                      </a:r>
                    </a:p>
                  </a:txBody>
                  <a:tcPr/>
                </a:tc>
                <a:extLst>
                  <a:ext uri="{0D108BD9-81ED-4DB2-BD59-A6C34878D82A}">
                    <a16:rowId xmlns:a16="http://schemas.microsoft.com/office/drawing/2014/main" val="608487323"/>
                  </a:ext>
                </a:extLst>
              </a:tr>
              <a:tr h="311303">
                <a:tc>
                  <a:txBody>
                    <a:bodyPr/>
                    <a:lstStyle/>
                    <a:p>
                      <a:r>
                        <a:rPr lang="en-US" sz="1000" b="1">
                          <a:solidFill>
                            <a:schemeClr val="tx1">
                              <a:lumMod val="85000"/>
                              <a:lumOff val="15000"/>
                            </a:schemeClr>
                          </a:solidFill>
                        </a:rPr>
                        <a:t>User Model</a:t>
                      </a:r>
                    </a:p>
                  </a:txBody>
                  <a:tcPr/>
                </a:tc>
                <a:tc>
                  <a:txBody>
                    <a:bodyPr/>
                    <a:lstStyle/>
                    <a:p>
                      <a:r>
                        <a:rPr lang="en-US" sz="1000">
                          <a:solidFill>
                            <a:schemeClr val="tx1">
                              <a:lumMod val="85000"/>
                              <a:lumOff val="15000"/>
                            </a:schemeClr>
                          </a:solidFill>
                        </a:rPr>
                        <a:t>Partitioned event stream broker with high-availability replication</a:t>
                      </a:r>
                    </a:p>
                  </a:txBody>
                  <a:tcPr/>
                </a:tc>
                <a:tc>
                  <a:txBody>
                    <a:bodyPr/>
                    <a:lstStyle/>
                    <a:p>
                      <a:r>
                        <a:rPr lang="en-US" sz="1000">
                          <a:solidFill>
                            <a:schemeClr val="tx1">
                              <a:lumMod val="85000"/>
                              <a:lumOff val="15000"/>
                            </a:schemeClr>
                          </a:solidFill>
                        </a:rPr>
                        <a:t>Partitioned event stream broker with high-availability replication</a:t>
                      </a:r>
                    </a:p>
                  </a:txBody>
                  <a:tcPr/>
                </a:tc>
                <a:extLst>
                  <a:ext uri="{0D108BD9-81ED-4DB2-BD59-A6C34878D82A}">
                    <a16:rowId xmlns:a16="http://schemas.microsoft.com/office/drawing/2014/main" val="1721039695"/>
                  </a:ext>
                </a:extLst>
              </a:tr>
              <a:tr h="384864">
                <a:tc>
                  <a:txBody>
                    <a:bodyPr/>
                    <a:lstStyle/>
                    <a:p>
                      <a:r>
                        <a:rPr lang="en-US" sz="1000" b="1">
                          <a:solidFill>
                            <a:schemeClr val="tx1">
                              <a:lumMod val="85000"/>
                              <a:lumOff val="15000"/>
                            </a:schemeClr>
                          </a:solidFill>
                        </a:rPr>
                        <a:t>Architecture</a:t>
                      </a:r>
                    </a:p>
                  </a:txBody>
                  <a:tcPr/>
                </a:tc>
                <a:tc>
                  <a:txBody>
                    <a:bodyPr/>
                    <a:lstStyle/>
                    <a:p>
                      <a:r>
                        <a:rPr lang="en-US" sz="1000">
                          <a:solidFill>
                            <a:schemeClr val="tx1">
                              <a:lumMod val="85000"/>
                              <a:lumOff val="15000"/>
                            </a:schemeClr>
                          </a:solidFill>
                        </a:rPr>
                        <a:t>Multi-tenant, 3-Tier Gateway/Broker/Storage cluster model, with tenant-isolation, all tiers independently scalable</a:t>
                      </a:r>
                    </a:p>
                  </a:txBody>
                  <a:tcPr/>
                </a:tc>
                <a:tc>
                  <a:txBody>
                    <a:bodyPr/>
                    <a:lstStyle/>
                    <a:p>
                      <a:r>
                        <a:rPr lang="en-US" sz="1000">
                          <a:solidFill>
                            <a:schemeClr val="tx1">
                              <a:lumMod val="85000"/>
                              <a:lumOff val="15000"/>
                            </a:schemeClr>
                          </a:solidFill>
                        </a:rPr>
                        <a:t>Single-tenant monolith. Need to increase broker instances in a cluster to scale any dimension.</a:t>
                      </a:r>
                    </a:p>
                  </a:txBody>
                  <a:tcPr/>
                </a:tc>
                <a:extLst>
                  <a:ext uri="{0D108BD9-81ED-4DB2-BD59-A6C34878D82A}">
                    <a16:rowId xmlns:a16="http://schemas.microsoft.com/office/drawing/2014/main" val="2943995182"/>
                  </a:ext>
                </a:extLst>
              </a:tr>
              <a:tr h="311303">
                <a:tc>
                  <a:txBody>
                    <a:bodyPr/>
                    <a:lstStyle/>
                    <a:p>
                      <a:r>
                        <a:rPr lang="en-US" sz="1000" b="1">
                          <a:solidFill>
                            <a:schemeClr val="tx1">
                              <a:lumMod val="85000"/>
                              <a:lumOff val="15000"/>
                            </a:schemeClr>
                          </a:solidFill>
                        </a:rPr>
                        <a:t>Implementation Language</a:t>
                      </a:r>
                    </a:p>
                  </a:txBody>
                  <a:tcPr/>
                </a:tc>
                <a:tc>
                  <a:txBody>
                    <a:bodyPr/>
                    <a:lstStyle/>
                    <a:p>
                      <a:r>
                        <a:rPr lang="en-US" sz="1000">
                          <a:solidFill>
                            <a:schemeClr val="tx1">
                              <a:lumMod val="85000"/>
                              <a:lumOff val="15000"/>
                            </a:schemeClr>
                          </a:solidFill>
                        </a:rPr>
                        <a:t>C# and Native (C/C++)</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Java</a:t>
                      </a:r>
                    </a:p>
                  </a:txBody>
                  <a:tcPr/>
                </a:tc>
                <a:extLst>
                  <a:ext uri="{0D108BD9-81ED-4DB2-BD59-A6C34878D82A}">
                    <a16:rowId xmlns:a16="http://schemas.microsoft.com/office/drawing/2014/main" val="950818860"/>
                  </a:ext>
                </a:extLst>
              </a:tr>
              <a:tr h="311303">
                <a:tc>
                  <a:txBody>
                    <a:bodyPr/>
                    <a:lstStyle/>
                    <a:p>
                      <a:r>
                        <a:rPr lang="en-US" sz="1000" b="1">
                          <a:solidFill>
                            <a:schemeClr val="tx1">
                              <a:lumMod val="85000"/>
                              <a:lumOff val="15000"/>
                            </a:schemeClr>
                          </a:solidFill>
                        </a:rPr>
                        <a:t>Cluster Manager</a:t>
                      </a:r>
                    </a:p>
                  </a:txBody>
                  <a:tcPr/>
                </a:tc>
                <a:tc>
                  <a:txBody>
                    <a:bodyPr/>
                    <a:lstStyle/>
                    <a:p>
                      <a:r>
                        <a:rPr lang="en-US" sz="1000">
                          <a:solidFill>
                            <a:schemeClr val="tx1">
                              <a:lumMod val="85000"/>
                              <a:lumOff val="15000"/>
                            </a:schemeClr>
                          </a:solidFill>
                        </a:rPr>
                        <a:t>Azure Service Fabric (inline)</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Apache Zookeeper (external); </a:t>
                      </a:r>
                      <a:r>
                        <a:rPr lang="en-US" sz="1000" err="1">
                          <a:solidFill>
                            <a:schemeClr val="tx1">
                              <a:lumMod val="85000"/>
                              <a:lumOff val="15000"/>
                            </a:schemeClr>
                          </a:solidFill>
                        </a:rPr>
                        <a:t>KRaft</a:t>
                      </a:r>
                      <a:r>
                        <a:rPr lang="en-US" sz="1000">
                          <a:solidFill>
                            <a:schemeClr val="tx1">
                              <a:lumMod val="85000"/>
                              <a:lumOff val="15000"/>
                            </a:schemeClr>
                          </a:solidFill>
                        </a:rPr>
                        <a:t> (inline, experimental)</a:t>
                      </a:r>
                    </a:p>
                  </a:txBody>
                  <a:tcPr/>
                </a:tc>
                <a:extLst>
                  <a:ext uri="{0D108BD9-81ED-4DB2-BD59-A6C34878D82A}">
                    <a16:rowId xmlns:a16="http://schemas.microsoft.com/office/drawing/2014/main" val="3292689760"/>
                  </a:ext>
                </a:extLst>
              </a:tr>
              <a:tr h="311303">
                <a:tc>
                  <a:txBody>
                    <a:bodyPr/>
                    <a:lstStyle/>
                    <a:p>
                      <a:r>
                        <a:rPr lang="en-US" sz="1000" b="1">
                          <a:solidFill>
                            <a:schemeClr val="tx1">
                              <a:lumMod val="85000"/>
                              <a:lumOff val="15000"/>
                            </a:schemeClr>
                          </a:solidFill>
                        </a:rPr>
                        <a:t>Partition Mapping</a:t>
                      </a:r>
                    </a:p>
                  </a:txBody>
                  <a:tcPr/>
                </a:tc>
                <a:tc>
                  <a:txBody>
                    <a:bodyPr/>
                    <a:lstStyle/>
                    <a:p>
                      <a:r>
                        <a:rPr lang="en-US" sz="1000">
                          <a:solidFill>
                            <a:schemeClr val="tx1">
                              <a:lumMod val="85000"/>
                              <a:lumOff val="15000"/>
                            </a:schemeClr>
                          </a:solidFill>
                        </a:rPr>
                        <a:t>Key hashing, client or server-side mapping of events </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Key hashing, client-side mapping of events</a:t>
                      </a:r>
                    </a:p>
                  </a:txBody>
                  <a:tcPr/>
                </a:tc>
                <a:extLst>
                  <a:ext uri="{0D108BD9-81ED-4DB2-BD59-A6C34878D82A}">
                    <a16:rowId xmlns:a16="http://schemas.microsoft.com/office/drawing/2014/main" val="3162167719"/>
                  </a:ext>
                </a:extLst>
              </a:tr>
              <a:tr h="384864">
                <a:tc>
                  <a:txBody>
                    <a:bodyPr/>
                    <a:lstStyle/>
                    <a:p>
                      <a:r>
                        <a:rPr lang="en-US" sz="1000" b="1">
                          <a:solidFill>
                            <a:schemeClr val="tx1">
                              <a:lumMod val="85000"/>
                              <a:lumOff val="15000"/>
                            </a:schemeClr>
                          </a:solidFill>
                        </a:rPr>
                        <a:t>Consumer Partition Ownership Coordination</a:t>
                      </a:r>
                    </a:p>
                  </a:txBody>
                  <a:tcPr/>
                </a:tc>
                <a:tc>
                  <a:txBody>
                    <a:bodyPr/>
                    <a:lstStyle/>
                    <a:p>
                      <a:r>
                        <a:rPr lang="en-US" sz="1000">
                          <a:solidFill>
                            <a:schemeClr val="tx1">
                              <a:lumMod val="85000"/>
                              <a:lumOff val="15000"/>
                            </a:schemeClr>
                          </a:solidFill>
                        </a:rPr>
                        <a:t>Server-coordinated partition ownership (Kafka), client-coordinated ownership with external leader election. Parallel, direct partition reads. </a:t>
                      </a:r>
                    </a:p>
                  </a:txBody>
                  <a:tcPr/>
                </a:tc>
                <a:tc>
                  <a:txBody>
                    <a:bodyPr/>
                    <a:lstStyle/>
                    <a:p>
                      <a:r>
                        <a:rPr lang="en-US" sz="1000">
                          <a:solidFill>
                            <a:schemeClr val="tx1">
                              <a:lumMod val="85000"/>
                              <a:lumOff val="15000"/>
                            </a:schemeClr>
                          </a:solidFill>
                        </a:rPr>
                        <a:t>Server-coordinated partition ownership </a:t>
                      </a:r>
                    </a:p>
                  </a:txBody>
                  <a:tcPr/>
                </a:tc>
                <a:extLst>
                  <a:ext uri="{0D108BD9-81ED-4DB2-BD59-A6C34878D82A}">
                    <a16:rowId xmlns:a16="http://schemas.microsoft.com/office/drawing/2014/main" val="3155341508"/>
                  </a:ext>
                </a:extLst>
              </a:tr>
              <a:tr h="536061">
                <a:tc>
                  <a:txBody>
                    <a:bodyPr/>
                    <a:lstStyle/>
                    <a:p>
                      <a:r>
                        <a:rPr lang="en-US" sz="1000" b="1">
                          <a:solidFill>
                            <a:schemeClr val="tx1">
                              <a:lumMod val="85000"/>
                              <a:lumOff val="15000"/>
                            </a:schemeClr>
                          </a:solidFill>
                        </a:rPr>
                        <a:t>Server Workload Balancing</a:t>
                      </a:r>
                    </a:p>
                  </a:txBody>
                  <a:tcPr/>
                </a:tc>
                <a:tc>
                  <a:txBody>
                    <a:bodyPr/>
                    <a:lstStyle/>
                    <a:p>
                      <a:r>
                        <a:rPr lang="en-US" sz="1000">
                          <a:solidFill>
                            <a:schemeClr val="tx1">
                              <a:lumMod val="85000"/>
                              <a:lumOff val="15000"/>
                            </a:schemeClr>
                          </a:solidFill>
                        </a:rPr>
                        <a:t>Dynamic and fully automated (100% hands-off). Broker resource allocation independent of partition count or ownership, flexible scaling.</a:t>
                      </a:r>
                    </a:p>
                  </a:txBody>
                  <a:tcPr/>
                </a:tc>
                <a:tc>
                  <a:txBody>
                    <a:bodyPr/>
                    <a:lstStyle/>
                    <a:p>
                      <a:r>
                        <a:rPr lang="en-US" sz="1000">
                          <a:solidFill>
                            <a:schemeClr val="tx1">
                              <a:lumMod val="85000"/>
                              <a:lumOff val="15000"/>
                            </a:schemeClr>
                          </a:solidFill>
                        </a:rPr>
                        <a:t>Static assignment of partitions to broker instances requiring operator intervention for rebalancing.</a:t>
                      </a:r>
                    </a:p>
                  </a:txBody>
                  <a:tcPr/>
                </a:tc>
                <a:extLst>
                  <a:ext uri="{0D108BD9-81ED-4DB2-BD59-A6C34878D82A}">
                    <a16:rowId xmlns:a16="http://schemas.microsoft.com/office/drawing/2014/main" val="4227760763"/>
                  </a:ext>
                </a:extLst>
              </a:tr>
              <a:tr h="384864">
                <a:tc>
                  <a:txBody>
                    <a:bodyPr/>
                    <a:lstStyle/>
                    <a:p>
                      <a:r>
                        <a:rPr lang="en-US" sz="1000" b="1">
                          <a:solidFill>
                            <a:schemeClr val="tx1">
                              <a:lumMod val="85000"/>
                              <a:lumOff val="15000"/>
                            </a:schemeClr>
                          </a:solidFill>
                        </a:rPr>
                        <a:t>Storage Model</a:t>
                      </a:r>
                    </a:p>
                  </a:txBody>
                  <a:tcPr/>
                </a:tc>
                <a:tc>
                  <a:txBody>
                    <a:bodyPr/>
                    <a:lstStyle/>
                    <a:p>
                      <a:r>
                        <a:rPr lang="en-US" sz="1000">
                          <a:solidFill>
                            <a:schemeClr val="tx1">
                              <a:lumMod val="85000"/>
                              <a:lumOff val="15000"/>
                            </a:schemeClr>
                          </a:solidFill>
                        </a:rPr>
                        <a:t>Replicated log store, synchronous per-message flush-to-disk on all replicas</a:t>
                      </a:r>
                    </a:p>
                  </a:txBody>
                  <a:tcPr/>
                </a:tc>
                <a:tc>
                  <a:txBody>
                    <a:bodyPr/>
                    <a:lstStyle/>
                    <a:p>
                      <a:r>
                        <a:rPr lang="en-US" sz="1000">
                          <a:solidFill>
                            <a:schemeClr val="tx1">
                              <a:lumMod val="85000"/>
                              <a:lumOff val="15000"/>
                            </a:schemeClr>
                          </a:solidFill>
                        </a:rPr>
                        <a:t>Replicated log store, asynchronous flush-to-disk controlled by host file system write cache settings. </a:t>
                      </a:r>
                    </a:p>
                  </a:txBody>
                  <a:tcPr/>
                </a:tc>
                <a:extLst>
                  <a:ext uri="{0D108BD9-81ED-4DB2-BD59-A6C34878D82A}">
                    <a16:rowId xmlns:a16="http://schemas.microsoft.com/office/drawing/2014/main" val="845922661"/>
                  </a:ext>
                </a:extLst>
              </a:tr>
              <a:tr h="384864">
                <a:tc>
                  <a:txBody>
                    <a:bodyPr/>
                    <a:lstStyle/>
                    <a:p>
                      <a:r>
                        <a:rPr lang="en-US" sz="1000" b="1">
                          <a:solidFill>
                            <a:schemeClr val="tx1">
                              <a:lumMod val="85000"/>
                              <a:lumOff val="15000"/>
                            </a:schemeClr>
                          </a:solidFill>
                        </a:rPr>
                        <a:t>Networking</a:t>
                      </a:r>
                    </a:p>
                  </a:txBody>
                  <a:tcPr/>
                </a:tc>
                <a:tc>
                  <a:txBody>
                    <a:bodyPr/>
                    <a:lstStyle/>
                    <a:p>
                      <a:r>
                        <a:rPr lang="en-US" sz="1000">
                          <a:solidFill>
                            <a:schemeClr val="tx1">
                              <a:lumMod val="85000"/>
                              <a:lumOff val="15000"/>
                            </a:schemeClr>
                          </a:solidFill>
                        </a:rPr>
                        <a:t>Single endpoint access to all partitions, Public IP/DNS or Virtual Networking, Firewall.</a:t>
                      </a:r>
                    </a:p>
                  </a:txBody>
                  <a:tcPr/>
                </a:tc>
                <a:tc>
                  <a:txBody>
                    <a:bodyPr/>
                    <a:lstStyle/>
                    <a:p>
                      <a:r>
                        <a:rPr lang="en-US" sz="1000">
                          <a:solidFill>
                            <a:schemeClr val="tx1">
                              <a:lumMod val="85000"/>
                              <a:lumOff val="15000"/>
                            </a:schemeClr>
                          </a:solidFill>
                        </a:rPr>
                        <a:t>Endpoint per broker instance. Multiple IPs required. Complex network management required.</a:t>
                      </a:r>
                    </a:p>
                  </a:txBody>
                  <a:tcPr/>
                </a:tc>
                <a:extLst>
                  <a:ext uri="{0D108BD9-81ED-4DB2-BD59-A6C34878D82A}">
                    <a16:rowId xmlns:a16="http://schemas.microsoft.com/office/drawing/2014/main" val="1235303202"/>
                  </a:ext>
                </a:extLst>
              </a:tr>
              <a:tr h="384864">
                <a:tc>
                  <a:txBody>
                    <a:bodyPr/>
                    <a:lstStyle/>
                    <a:p>
                      <a:r>
                        <a:rPr lang="de-DE" sz="1000" b="1">
                          <a:solidFill>
                            <a:schemeClr val="tx1">
                              <a:lumMod val="85000"/>
                              <a:lumOff val="15000"/>
                            </a:schemeClr>
                          </a:solidFill>
                        </a:rPr>
                        <a:t>Access Control</a:t>
                      </a:r>
                      <a:endParaRPr lang="en-US" sz="1000" b="1">
                        <a:solidFill>
                          <a:schemeClr val="tx1">
                            <a:lumMod val="85000"/>
                            <a:lumOff val="15000"/>
                          </a:schemeClr>
                        </a:solidFill>
                      </a:endParaRPr>
                    </a:p>
                  </a:txBody>
                  <a:tcPr/>
                </a:tc>
                <a:tc>
                  <a:txBody>
                    <a:bodyPr/>
                    <a:lstStyle/>
                    <a:p>
                      <a:r>
                        <a:rPr lang="de-DE" sz="1000">
                          <a:solidFill>
                            <a:schemeClr val="tx1">
                              <a:lumMod val="85000"/>
                              <a:lumOff val="15000"/>
                            </a:schemeClr>
                          </a:solidFill>
                        </a:rPr>
                        <a:t>Token-</a:t>
                      </a:r>
                      <a:r>
                        <a:rPr lang="de-DE" sz="1000" err="1">
                          <a:solidFill>
                            <a:schemeClr val="tx1">
                              <a:lumMod val="85000"/>
                              <a:lumOff val="15000"/>
                            </a:schemeClr>
                          </a:solidFill>
                        </a:rPr>
                        <a:t>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policy</a:t>
                      </a:r>
                      <a:r>
                        <a:rPr lang="de-DE" sz="1000">
                          <a:solidFill>
                            <a:schemeClr val="tx1">
                              <a:lumMod val="85000"/>
                              <a:lumOff val="15000"/>
                            </a:schemeClr>
                          </a:solidFill>
                        </a:rPr>
                        <a:t> </a:t>
                      </a:r>
                      <a:r>
                        <a:rPr lang="de-DE" sz="1000" err="1">
                          <a:solidFill>
                            <a:schemeClr val="tx1">
                              <a:lumMod val="85000"/>
                              <a:lumOff val="15000"/>
                            </a:schemeClr>
                          </a:solidFill>
                        </a:rPr>
                        <a:t>model</a:t>
                      </a:r>
                      <a:r>
                        <a:rPr lang="de-DE" sz="1000">
                          <a:solidFill>
                            <a:schemeClr val="tx1">
                              <a:lumMod val="85000"/>
                              <a:lumOff val="15000"/>
                            </a:schemeClr>
                          </a:solidFill>
                        </a:rPr>
                        <a:t> </a:t>
                      </a:r>
                      <a:r>
                        <a:rPr lang="de-DE" sz="1000" err="1">
                          <a:solidFill>
                            <a:schemeClr val="tx1">
                              <a:lumMod val="85000"/>
                              <a:lumOff val="15000"/>
                            </a:schemeClr>
                          </a:solidFill>
                        </a:rPr>
                        <a:t>with</a:t>
                      </a:r>
                      <a:r>
                        <a:rPr lang="de-DE" sz="1000">
                          <a:solidFill>
                            <a:schemeClr val="tx1">
                              <a:lumMod val="85000"/>
                              <a:lumOff val="15000"/>
                            </a:schemeClr>
                          </a:solidFill>
                        </a:rPr>
                        <a:t> </a:t>
                      </a:r>
                      <a:r>
                        <a:rPr lang="de-DE" sz="1000" err="1">
                          <a:solidFill>
                            <a:schemeClr val="tx1">
                              <a:lumMod val="85000"/>
                              <a:lumOff val="15000"/>
                            </a:schemeClr>
                          </a:solidFill>
                        </a:rPr>
                        <a:t>unlimited</a:t>
                      </a:r>
                      <a:r>
                        <a:rPr lang="de-DE" sz="1000">
                          <a:solidFill>
                            <a:schemeClr val="tx1">
                              <a:lumMod val="85000"/>
                              <a:lumOff val="15000"/>
                            </a:schemeClr>
                          </a:solidFill>
                        </a:rPr>
                        <a:t> </a:t>
                      </a:r>
                      <a:r>
                        <a:rPr lang="de-DE" sz="1000" err="1">
                          <a:solidFill>
                            <a:schemeClr val="tx1">
                              <a:lumMod val="85000"/>
                              <a:lumOff val="15000"/>
                            </a:schemeClr>
                          </a:solidFill>
                        </a:rPr>
                        <a:t>publisher</a:t>
                      </a:r>
                      <a:r>
                        <a:rPr lang="de-DE" sz="1000">
                          <a:solidFill>
                            <a:schemeClr val="tx1">
                              <a:lumMod val="85000"/>
                              <a:lumOff val="15000"/>
                            </a:schemeClr>
                          </a:solidFill>
                        </a:rPr>
                        <a:t> </a:t>
                      </a:r>
                      <a:r>
                        <a:rPr lang="de-DE" sz="1000" err="1">
                          <a:solidFill>
                            <a:schemeClr val="tx1">
                              <a:lumMod val="85000"/>
                              <a:lumOff val="15000"/>
                            </a:schemeClr>
                          </a:solidFill>
                        </a:rPr>
                        <a:t>policies</a:t>
                      </a:r>
                      <a:r>
                        <a:rPr lang="de-DE" sz="1000">
                          <a:solidFill>
                            <a:schemeClr val="tx1">
                              <a:lumMod val="85000"/>
                              <a:lumOff val="15000"/>
                            </a:schemeClr>
                          </a:solidFill>
                        </a:rPr>
                        <a:t>, Azure </a:t>
                      </a:r>
                      <a:r>
                        <a:rPr lang="de-DE" sz="1000" err="1">
                          <a:solidFill>
                            <a:schemeClr val="tx1">
                              <a:lumMod val="85000"/>
                              <a:lumOff val="15000"/>
                            </a:schemeClr>
                          </a:solidFill>
                        </a:rPr>
                        <a:t>Active</a:t>
                      </a:r>
                      <a:r>
                        <a:rPr lang="de-DE" sz="1000">
                          <a:solidFill>
                            <a:schemeClr val="tx1">
                              <a:lumMod val="85000"/>
                              <a:lumOff val="15000"/>
                            </a:schemeClr>
                          </a:solidFill>
                        </a:rPr>
                        <a:t> Directory </a:t>
                      </a:r>
                      <a:r>
                        <a:rPr lang="de-DE" sz="1000" err="1">
                          <a:solidFill>
                            <a:schemeClr val="tx1">
                              <a:lumMod val="85000"/>
                              <a:lumOff val="15000"/>
                            </a:schemeClr>
                          </a:solidFill>
                        </a:rPr>
                        <a:t>role-based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control</a:t>
                      </a:r>
                      <a:endParaRPr lang="en-US" sz="1000">
                        <a:solidFill>
                          <a:schemeClr val="tx1">
                            <a:lumMod val="85000"/>
                            <a:lumOff val="15000"/>
                          </a:schemeClr>
                        </a:solidFill>
                      </a:endParaRPr>
                    </a:p>
                  </a:txBody>
                  <a:tcPr/>
                </a:tc>
                <a:tc>
                  <a:txBody>
                    <a:bodyPr/>
                    <a:lstStyle/>
                    <a:p>
                      <a:r>
                        <a:rPr lang="de-DE" sz="1000" err="1">
                          <a:solidFill>
                            <a:schemeClr val="tx1">
                              <a:lumMod val="85000"/>
                              <a:lumOff val="15000"/>
                            </a:schemeClr>
                          </a:solidFill>
                        </a:rPr>
                        <a:t>Local</a:t>
                      </a:r>
                      <a:r>
                        <a:rPr lang="de-DE" sz="1000">
                          <a:solidFill>
                            <a:schemeClr val="tx1">
                              <a:lumMod val="85000"/>
                              <a:lumOff val="15000"/>
                            </a:schemeClr>
                          </a:solidFill>
                        </a:rPr>
                        <a:t> </a:t>
                      </a:r>
                      <a:r>
                        <a:rPr lang="de-DE" sz="1000" err="1">
                          <a:solidFill>
                            <a:schemeClr val="tx1">
                              <a:lumMod val="85000"/>
                              <a:lumOff val="15000"/>
                            </a:schemeClr>
                          </a:solidFill>
                        </a:rPr>
                        <a:t>accounts</a:t>
                      </a:r>
                      <a:r>
                        <a:rPr lang="de-DE" sz="1000">
                          <a:solidFill>
                            <a:schemeClr val="tx1">
                              <a:lumMod val="85000"/>
                              <a:lumOff val="15000"/>
                            </a:schemeClr>
                          </a:solidFill>
                        </a:rPr>
                        <a:t>, </a:t>
                      </a:r>
                      <a:r>
                        <a:rPr lang="de-DE" sz="1000" err="1">
                          <a:solidFill>
                            <a:schemeClr val="tx1">
                              <a:lumMod val="85000"/>
                              <a:lumOff val="15000"/>
                            </a:schemeClr>
                          </a:solidFill>
                        </a:rPr>
                        <a:t>federation</a:t>
                      </a:r>
                      <a:r>
                        <a:rPr lang="de-DE" sz="1000">
                          <a:solidFill>
                            <a:schemeClr val="tx1">
                              <a:lumMod val="85000"/>
                              <a:lumOff val="15000"/>
                            </a:schemeClr>
                          </a:solidFill>
                        </a:rPr>
                        <a:t> </a:t>
                      </a:r>
                      <a:r>
                        <a:rPr lang="de-DE" sz="1000" err="1">
                          <a:solidFill>
                            <a:schemeClr val="tx1">
                              <a:lumMod val="85000"/>
                              <a:lumOff val="15000"/>
                            </a:schemeClr>
                          </a:solidFill>
                        </a:rPr>
                        <a:t>extensibility</a:t>
                      </a:r>
                      <a:r>
                        <a:rPr lang="de-DE" sz="1000">
                          <a:solidFill>
                            <a:schemeClr val="tx1">
                              <a:lumMod val="85000"/>
                              <a:lumOff val="15000"/>
                            </a:schemeClr>
                          </a:solidFill>
                        </a:rPr>
                        <a:t>.</a:t>
                      </a:r>
                      <a:endParaRPr lang="en-US" sz="1000">
                        <a:solidFill>
                          <a:schemeClr val="tx1">
                            <a:lumMod val="85000"/>
                            <a:lumOff val="15000"/>
                          </a:schemeClr>
                        </a:solidFill>
                      </a:endParaRPr>
                    </a:p>
                  </a:txBody>
                  <a:tcPr/>
                </a:tc>
                <a:extLst>
                  <a:ext uri="{0D108BD9-81ED-4DB2-BD59-A6C34878D82A}">
                    <a16:rowId xmlns:a16="http://schemas.microsoft.com/office/drawing/2014/main" val="1313056537"/>
                  </a:ext>
                </a:extLst>
              </a:tr>
              <a:tr h="536061">
                <a:tc>
                  <a:txBody>
                    <a:bodyPr/>
                    <a:lstStyle/>
                    <a:p>
                      <a:r>
                        <a:rPr lang="en-US" sz="1000" b="1">
                          <a:solidFill>
                            <a:schemeClr val="tx1">
                              <a:lumMod val="85000"/>
                              <a:lumOff val="15000"/>
                            </a:schemeClr>
                          </a:solidFill>
                        </a:rPr>
                        <a:t>Protocols</a:t>
                      </a:r>
                    </a:p>
                  </a:txBody>
                  <a:tcPr/>
                </a:tc>
                <a:tc>
                  <a:txBody>
                    <a:bodyPr/>
                    <a:lstStyle/>
                    <a:p>
                      <a:r>
                        <a:rPr lang="en-US" sz="1000">
                          <a:solidFill>
                            <a:schemeClr val="tx1">
                              <a:lumMod val="85000"/>
                              <a:lumOff val="15000"/>
                            </a:schemeClr>
                          </a:solidFill>
                        </a:rPr>
                        <a:t>AMQP 1.0 (optional: WebSockets) </a:t>
                      </a:r>
                      <a:br>
                        <a:rPr lang="en-US" sz="1000">
                          <a:solidFill>
                            <a:schemeClr val="tx1">
                              <a:lumMod val="85000"/>
                              <a:lumOff val="15000"/>
                            </a:schemeClr>
                          </a:solidFill>
                        </a:rPr>
                      </a:br>
                      <a:r>
                        <a:rPr lang="en-US" sz="1000">
                          <a:solidFill>
                            <a:schemeClr val="tx1">
                              <a:lumMod val="85000"/>
                              <a:lumOff val="15000"/>
                            </a:schemeClr>
                          </a:solidFill>
                        </a:rPr>
                        <a:t>HTTPS 1.1</a:t>
                      </a:r>
                      <a:br>
                        <a:rPr lang="en-US" sz="1000">
                          <a:solidFill>
                            <a:schemeClr val="tx1">
                              <a:lumMod val="85000"/>
                              <a:lumOff val="15000"/>
                            </a:schemeClr>
                          </a:solidFill>
                        </a:rPr>
                      </a:br>
                      <a:r>
                        <a:rPr lang="en-US" sz="1000">
                          <a:solidFill>
                            <a:schemeClr val="tx1">
                              <a:lumMod val="85000"/>
                              <a:lumOff val="15000"/>
                            </a:schemeClr>
                          </a:solidFill>
                        </a:rPr>
                        <a:t>Apache Kafka RPC</a:t>
                      </a:r>
                    </a:p>
                  </a:txBody>
                  <a:tcPr/>
                </a:tc>
                <a:tc>
                  <a:txBody>
                    <a:bodyPr/>
                    <a:lstStyle/>
                    <a:p>
                      <a:r>
                        <a:rPr lang="en-US" sz="1000">
                          <a:solidFill>
                            <a:schemeClr val="tx1">
                              <a:lumMod val="85000"/>
                              <a:lumOff val="15000"/>
                            </a:schemeClr>
                          </a:solidFill>
                        </a:rPr>
                        <a:t>Apache Kafka RPC</a:t>
                      </a:r>
                    </a:p>
                  </a:txBody>
                  <a:tcPr/>
                </a:tc>
                <a:extLst>
                  <a:ext uri="{0D108BD9-81ED-4DB2-BD59-A6C34878D82A}">
                    <a16:rowId xmlns:a16="http://schemas.microsoft.com/office/drawing/2014/main" val="1155947680"/>
                  </a:ext>
                </a:extLst>
              </a:tr>
              <a:tr h="311303">
                <a:tc>
                  <a:txBody>
                    <a:bodyPr/>
                    <a:lstStyle/>
                    <a:p>
                      <a:r>
                        <a:rPr lang="en-US" sz="1000" b="1">
                          <a:solidFill>
                            <a:schemeClr val="tx1">
                              <a:lumMod val="85000"/>
                              <a:lumOff val="15000"/>
                            </a:schemeClr>
                          </a:solidFill>
                        </a:rPr>
                        <a:t>Batching / Archives</a:t>
                      </a:r>
                    </a:p>
                  </a:txBody>
                  <a:tcPr/>
                </a:tc>
                <a:tc>
                  <a:txBody>
                    <a:bodyPr/>
                    <a:lstStyle/>
                    <a:p>
                      <a:r>
                        <a:rPr lang="en-US" sz="1000">
                          <a:solidFill>
                            <a:schemeClr val="tx1">
                              <a:lumMod val="85000"/>
                              <a:lumOff val="15000"/>
                            </a:schemeClr>
                          </a:solidFill>
                        </a:rPr>
                        <a:t>Avro-packaged batch-packaging and archival to blob store</a:t>
                      </a:r>
                    </a:p>
                  </a:txBody>
                  <a:tcPr/>
                </a:tc>
                <a:tc>
                  <a:txBody>
                    <a:bodyPr/>
                    <a:lstStyle/>
                    <a:p>
                      <a:endParaRPr lang="en-US" sz="1000">
                        <a:solidFill>
                          <a:schemeClr val="tx1">
                            <a:lumMod val="85000"/>
                            <a:lumOff val="15000"/>
                          </a:schemeClr>
                        </a:solidFill>
                      </a:endParaRPr>
                    </a:p>
                  </a:txBody>
                  <a:tcPr/>
                </a:tc>
                <a:extLst>
                  <a:ext uri="{0D108BD9-81ED-4DB2-BD59-A6C34878D82A}">
                    <a16:rowId xmlns:a16="http://schemas.microsoft.com/office/drawing/2014/main" val="421256249"/>
                  </a:ext>
                </a:extLst>
              </a:tr>
              <a:tr h="311303">
                <a:tc>
                  <a:txBody>
                    <a:bodyPr/>
                    <a:lstStyle/>
                    <a:p>
                      <a:r>
                        <a:rPr lang="en-US" sz="1000" b="1">
                          <a:solidFill>
                            <a:schemeClr val="tx1">
                              <a:lumMod val="85000"/>
                              <a:lumOff val="15000"/>
                            </a:schemeClr>
                          </a:solidFill>
                        </a:rPr>
                        <a:t>Schema Registry</a:t>
                      </a:r>
                    </a:p>
                  </a:txBody>
                  <a:tcPr/>
                </a:tc>
                <a:tc>
                  <a:txBody>
                    <a:bodyPr/>
                    <a:lstStyle/>
                    <a:p>
                      <a:r>
                        <a:rPr lang="en-US" sz="1000">
                          <a:solidFill>
                            <a:schemeClr val="tx1">
                              <a:lumMod val="85000"/>
                              <a:lumOff val="15000"/>
                            </a:schemeClr>
                          </a:solidFill>
                        </a:rPr>
                        <a:t>Schema Registry based on open CNCF Schema Registry API</a:t>
                      </a:r>
                    </a:p>
                  </a:txBody>
                  <a:tcPr/>
                </a:tc>
                <a:tc>
                  <a:txBody>
                    <a:bodyPr/>
                    <a:lstStyle/>
                    <a:p>
                      <a:r>
                        <a:rPr lang="en-US" sz="1000">
                          <a:solidFill>
                            <a:schemeClr val="tx1">
                              <a:lumMod val="85000"/>
                              <a:lumOff val="15000"/>
                            </a:schemeClr>
                          </a:solidFill>
                        </a:rPr>
                        <a:t>(Proprietary from commercial vendors)</a:t>
                      </a:r>
                    </a:p>
                  </a:txBody>
                  <a:tcPr/>
                </a:tc>
                <a:extLst>
                  <a:ext uri="{0D108BD9-81ED-4DB2-BD59-A6C34878D82A}">
                    <a16:rowId xmlns:a16="http://schemas.microsoft.com/office/drawing/2014/main" val="700267088"/>
                  </a:ext>
                </a:extLst>
              </a:tr>
            </a:tbl>
          </a:graphicData>
        </a:graphic>
      </p:graphicFrame>
    </p:spTree>
    <p:extLst>
      <p:ext uri="{BB962C8B-B14F-4D97-AF65-F5344CB8AC3E}">
        <p14:creationId xmlns:p14="http://schemas.microsoft.com/office/powerpoint/2010/main" val="30607808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Q&amp;A</a:t>
            </a:r>
          </a:p>
        </p:txBody>
      </p:sp>
      <p:sp>
        <p:nvSpPr>
          <p:cNvPr id="2" name="Text Placeholder 1">
            <a:extLst>
              <a:ext uri="{FF2B5EF4-FFF2-40B4-BE49-F238E27FC236}">
                <a16:creationId xmlns:a16="http://schemas.microsoft.com/office/drawing/2014/main" id="{A7E0BAAA-C993-4922-A06D-55CD97FEF073}"/>
              </a:ext>
            </a:extLst>
          </p:cNvPr>
          <p:cNvSpPr>
            <a:spLocks noGrp="1"/>
          </p:cNvSpPr>
          <p:nvPr>
            <p:ph type="body" idx="7"/>
          </p:nvPr>
        </p:nvSpPr>
        <p:spPr/>
        <p:txBody>
          <a:bodyPr/>
          <a:lstStyle/>
          <a:p>
            <a:r>
              <a:rPr lang="en-US"/>
              <a:t>That was a lot, wasn't it?</a:t>
            </a:r>
          </a:p>
        </p:txBody>
      </p:sp>
    </p:spTree>
    <p:extLst>
      <p:ext uri="{BB962C8B-B14F-4D97-AF65-F5344CB8AC3E}">
        <p14:creationId xmlns:p14="http://schemas.microsoft.com/office/powerpoint/2010/main" val="3165425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7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E42F-85C3-435C-8929-0A8F9B5564DC}"/>
              </a:ext>
            </a:extLst>
          </p:cNvPr>
          <p:cNvSpPr>
            <a:spLocks noGrp="1"/>
          </p:cNvSpPr>
          <p:nvPr>
            <p:ph type="title"/>
          </p:nvPr>
        </p:nvSpPr>
        <p:spPr/>
        <p:txBody>
          <a:bodyPr/>
          <a:lstStyle/>
          <a:p>
            <a:r>
              <a:rPr lang="de-DE"/>
              <a:t>SKUs and Pricing</a:t>
            </a:r>
            <a:endParaRPr lang="en-US"/>
          </a:p>
        </p:txBody>
      </p:sp>
      <p:sp>
        <p:nvSpPr>
          <p:cNvPr id="3" name="Content Placeholder 2">
            <a:extLst>
              <a:ext uri="{FF2B5EF4-FFF2-40B4-BE49-F238E27FC236}">
                <a16:creationId xmlns:a16="http://schemas.microsoft.com/office/drawing/2014/main" id="{12D875D5-CC8A-4870-B29A-C52977477E04}"/>
              </a:ext>
            </a:extLst>
          </p:cNvPr>
          <p:cNvSpPr>
            <a:spLocks noGrp="1"/>
          </p:cNvSpPr>
          <p:nvPr>
            <p:ph idx="1"/>
          </p:nvPr>
        </p:nvSpPr>
        <p:spPr>
          <a:xfrm>
            <a:off x="504689" y="1545331"/>
            <a:ext cx="3581397" cy="5264422"/>
          </a:xfrm>
        </p:spPr>
        <p:txBody>
          <a:bodyPr numCol="1">
            <a:noAutofit/>
          </a:bodyPr>
          <a:lstStyle/>
          <a:p>
            <a:r>
              <a:rPr lang="de-DE" sz="2600"/>
              <a:t>Azure Event Hubs </a:t>
            </a:r>
            <a:r>
              <a:rPr lang="de-DE" sz="2600" i="1"/>
              <a:t>Standard</a:t>
            </a:r>
            <a:r>
              <a:rPr lang="de-DE" sz="2600"/>
              <a:t>:</a:t>
            </a:r>
            <a:br>
              <a:rPr lang="de-DE"/>
            </a:br>
            <a:br>
              <a:rPr lang="de-DE" sz="2000" b="1"/>
            </a:br>
            <a:r>
              <a:rPr lang="de-DE" sz="2000" b="1" err="1"/>
              <a:t>Shared-resources</a:t>
            </a:r>
            <a:r>
              <a:rPr lang="de-DE" sz="2000" b="1"/>
              <a:t> </a:t>
            </a:r>
            <a:r>
              <a:rPr lang="de-DE" sz="2000" b="1" err="1"/>
              <a:t>model</a:t>
            </a:r>
            <a:endParaRPr lang="de-DE" sz="2000"/>
          </a:p>
          <a:p>
            <a:pPr lvl="1"/>
            <a:r>
              <a:rPr lang="de-DE" sz="1600" err="1"/>
              <a:t>Blended</a:t>
            </a:r>
            <a:r>
              <a:rPr lang="de-DE" sz="1600"/>
              <a:t> </a:t>
            </a:r>
            <a:r>
              <a:rPr lang="de-DE" sz="1600" err="1"/>
              <a:t>capacity</a:t>
            </a:r>
            <a:r>
              <a:rPr lang="de-DE" sz="1600"/>
              <a:t> and </a:t>
            </a:r>
            <a:r>
              <a:rPr lang="de-DE" sz="1600" err="1"/>
              <a:t>consumption-based</a:t>
            </a:r>
            <a:r>
              <a:rPr lang="de-DE" sz="1600"/>
              <a:t> pricing.</a:t>
            </a:r>
          </a:p>
          <a:p>
            <a:pPr lvl="1"/>
            <a:r>
              <a:rPr lang="de-DE" sz="1600"/>
              <a:t>Up </a:t>
            </a:r>
            <a:r>
              <a:rPr lang="de-DE" sz="1600" err="1"/>
              <a:t>to</a:t>
            </a:r>
            <a:r>
              <a:rPr lang="de-DE" sz="1600"/>
              <a:t> 40 MB/sec </a:t>
            </a:r>
            <a:r>
              <a:rPr lang="de-DE" sz="1600" err="1"/>
              <a:t>ingress</a:t>
            </a:r>
            <a:r>
              <a:rPr lang="de-DE" sz="1600"/>
              <a:t>: </a:t>
            </a:r>
          </a:p>
          <a:p>
            <a:pPr lvl="2"/>
            <a:r>
              <a:rPr lang="de-DE" sz="1600" err="1"/>
              <a:t>Throughput</a:t>
            </a:r>
            <a:r>
              <a:rPr lang="de-DE" sz="1600"/>
              <a:t> Units: 1TU = min(1000 </a:t>
            </a:r>
            <a:r>
              <a:rPr lang="de-DE" sz="1600" err="1"/>
              <a:t>msg</a:t>
            </a:r>
            <a:r>
              <a:rPr lang="de-DE" sz="1600"/>
              <a:t>/s, 1MB/s in), min(2000 </a:t>
            </a:r>
            <a:r>
              <a:rPr lang="de-DE" sz="1600" err="1"/>
              <a:t>msg</a:t>
            </a:r>
            <a:r>
              <a:rPr lang="de-DE" sz="1600"/>
              <a:t>/s, 2MB/s out)</a:t>
            </a:r>
          </a:p>
          <a:p>
            <a:pPr lvl="2"/>
            <a:r>
              <a:rPr lang="de-DE" sz="1600"/>
              <a:t>Capture</a:t>
            </a:r>
          </a:p>
          <a:p>
            <a:pPr lvl="2"/>
            <a:r>
              <a:rPr lang="de-DE" sz="1600"/>
              <a:t>First 12M </a:t>
            </a:r>
            <a:r>
              <a:rPr lang="de-DE" sz="1600" err="1"/>
              <a:t>events</a:t>
            </a:r>
            <a:r>
              <a:rPr lang="de-DE" sz="1600"/>
              <a:t> </a:t>
            </a:r>
            <a:r>
              <a:rPr lang="de-DE" sz="1600" err="1"/>
              <a:t>free</a:t>
            </a:r>
            <a:r>
              <a:rPr lang="de-DE" sz="1600"/>
              <a:t>, 12-25M $x/1M, 25-50M $x/1M, 50+ $x/1M</a:t>
            </a:r>
          </a:p>
          <a:p>
            <a:pPr lvl="1"/>
            <a:endParaRPr lang="de-DE"/>
          </a:p>
        </p:txBody>
      </p:sp>
      <p:sp>
        <p:nvSpPr>
          <p:cNvPr id="4" name="Content Placeholder 2">
            <a:extLst>
              <a:ext uri="{FF2B5EF4-FFF2-40B4-BE49-F238E27FC236}">
                <a16:creationId xmlns:a16="http://schemas.microsoft.com/office/drawing/2014/main" id="{5941EE8E-E622-BA60-C599-C5F85F8C9051}"/>
              </a:ext>
            </a:extLst>
          </p:cNvPr>
          <p:cNvSpPr txBox="1">
            <a:spLocks/>
          </p:cNvSpPr>
          <p:nvPr/>
        </p:nvSpPr>
        <p:spPr>
          <a:xfrm>
            <a:off x="4520305" y="1540736"/>
            <a:ext cx="3539281"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Premium</a:t>
            </a:r>
            <a:r>
              <a:rPr lang="de-DE" sz="2600"/>
              <a:t>:</a:t>
            </a:r>
            <a:br>
              <a:rPr lang="de-DE"/>
            </a:br>
            <a:br>
              <a:rPr lang="de-DE" sz="1800" b="1"/>
            </a:br>
            <a:r>
              <a:rPr lang="de-DE" sz="2000" b="1" err="1"/>
              <a:t>Isolated-resources</a:t>
            </a:r>
            <a:r>
              <a:rPr lang="de-DE" sz="2000" b="1"/>
              <a:t> </a:t>
            </a:r>
            <a:r>
              <a:rPr lang="de-DE" sz="2000" b="1" err="1"/>
              <a:t>model</a:t>
            </a:r>
            <a:endParaRPr lang="de-DE" sz="2000"/>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a:t>
            </a:r>
          </a:p>
          <a:p>
            <a:pPr lvl="1"/>
            <a:r>
              <a:rPr lang="de-DE" sz="1600"/>
              <a:t>Up </a:t>
            </a:r>
            <a:r>
              <a:rPr lang="de-DE" sz="1600" err="1"/>
              <a:t>to</a:t>
            </a:r>
            <a:r>
              <a:rPr lang="de-DE" sz="1600"/>
              <a:t> 120 MB/sec </a:t>
            </a:r>
            <a:r>
              <a:rPr lang="de-DE" sz="1600" err="1"/>
              <a:t>ingress</a:t>
            </a:r>
            <a:r>
              <a:rPr lang="de-DE" sz="1600"/>
              <a:t>:</a:t>
            </a:r>
          </a:p>
          <a:p>
            <a:pPr lvl="2"/>
            <a:r>
              <a:rPr lang="de-DE" sz="1600"/>
              <a:t>Premium Units: 1PU = ~5-10MB/sec </a:t>
            </a:r>
            <a:r>
              <a:rPr lang="de-DE" sz="1600" err="1"/>
              <a:t>throughput</a:t>
            </a:r>
            <a:r>
              <a:rPr lang="de-DE" sz="1600"/>
              <a:t>, </a:t>
            </a:r>
            <a:r>
              <a:rPr lang="de-DE" sz="1600" err="1"/>
              <a:t>no</a:t>
            </a:r>
            <a:r>
              <a:rPr lang="de-DE" sz="1600"/>
              <a:t> per-event </a:t>
            </a:r>
            <a:r>
              <a:rPr lang="de-DE" sz="1600" err="1"/>
              <a:t>charge</a:t>
            </a:r>
            <a:r>
              <a:rPr lang="de-DE" sz="1600"/>
              <a:t>, </a:t>
            </a:r>
            <a:r>
              <a:rPr lang="de-DE" sz="1600" err="1"/>
              <a:t>includes</a:t>
            </a:r>
            <a:r>
              <a:rPr lang="de-DE" sz="1600"/>
              <a:t> Capture</a:t>
            </a:r>
          </a:p>
          <a:p>
            <a:pPr lvl="1"/>
            <a:endParaRPr lang="de-DE"/>
          </a:p>
        </p:txBody>
      </p:sp>
      <p:sp>
        <p:nvSpPr>
          <p:cNvPr id="5" name="Content Placeholder 2">
            <a:extLst>
              <a:ext uri="{FF2B5EF4-FFF2-40B4-BE49-F238E27FC236}">
                <a16:creationId xmlns:a16="http://schemas.microsoft.com/office/drawing/2014/main" id="{EE85E085-73AB-96AA-6CBB-B53C463B8FCB}"/>
              </a:ext>
            </a:extLst>
          </p:cNvPr>
          <p:cNvSpPr txBox="1">
            <a:spLocks/>
          </p:cNvSpPr>
          <p:nvPr/>
        </p:nvSpPr>
        <p:spPr>
          <a:xfrm>
            <a:off x="8454756" y="1540736"/>
            <a:ext cx="3539282"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Dedicated</a:t>
            </a:r>
            <a:r>
              <a:rPr lang="de-DE" sz="2600"/>
              <a:t>:</a:t>
            </a:r>
            <a:br>
              <a:rPr lang="de-DE"/>
            </a:br>
            <a:br>
              <a:rPr lang="de-DE" sz="1900" b="1"/>
            </a:br>
            <a:r>
              <a:rPr lang="de-DE" sz="2000" b="1"/>
              <a:t>Dedicated-</a:t>
            </a:r>
            <a:r>
              <a:rPr lang="de-DE" sz="2000" b="1" err="1"/>
              <a:t>resources</a:t>
            </a:r>
            <a:r>
              <a:rPr lang="de-DE" sz="2000" b="1"/>
              <a:t> </a:t>
            </a:r>
            <a:r>
              <a:rPr lang="de-DE" sz="2000" b="1" err="1"/>
              <a:t>model</a:t>
            </a:r>
            <a:endParaRPr lang="de-DE" sz="2000" b="1"/>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Full </a:t>
            </a:r>
            <a:r>
              <a:rPr lang="de-DE" sz="1600" err="1"/>
              <a:t>isolated</a:t>
            </a:r>
            <a:r>
              <a:rPr lang="de-DE" sz="1600"/>
              <a:t> </a:t>
            </a:r>
            <a:r>
              <a:rPr lang="de-DE" sz="1600" err="1"/>
              <a:t>cluster</a:t>
            </a:r>
            <a:r>
              <a:rPr lang="de-DE" sz="1600"/>
              <a:t>. </a:t>
            </a:r>
          </a:p>
          <a:p>
            <a:pPr lvl="1"/>
            <a:r>
              <a:rPr lang="de-DE" sz="1600"/>
              <a:t> </a:t>
            </a:r>
            <a:r>
              <a:rPr lang="de-DE" sz="1600" err="1"/>
              <a:t>Beyond</a:t>
            </a:r>
            <a:r>
              <a:rPr lang="de-DE" sz="1600"/>
              <a:t> 120MB/sec </a:t>
            </a:r>
            <a:r>
              <a:rPr lang="de-DE" sz="1600" err="1"/>
              <a:t>ingress</a:t>
            </a:r>
            <a:r>
              <a:rPr lang="de-DE" sz="1600"/>
              <a:t> (&gt;4 GB/sec in </a:t>
            </a:r>
            <a:r>
              <a:rPr lang="de-DE" sz="1600" err="1"/>
              <a:t>prod</a:t>
            </a:r>
            <a:r>
              <a:rPr lang="de-DE" sz="1600"/>
              <a:t>)</a:t>
            </a:r>
          </a:p>
          <a:p>
            <a:pPr lvl="2"/>
            <a:r>
              <a:rPr lang="de-DE" sz="1600" err="1"/>
              <a:t>Capacity</a:t>
            </a:r>
            <a:r>
              <a:rPr lang="de-DE" sz="1600"/>
              <a:t> Unit: 1CU $4995/</a:t>
            </a:r>
            <a:r>
              <a:rPr lang="de-DE" sz="1600" err="1"/>
              <a:t>mo.</a:t>
            </a:r>
            <a:r>
              <a:rPr lang="de-DE" sz="1600"/>
              <a:t> </a:t>
            </a:r>
          </a:p>
          <a:p>
            <a:pPr lvl="2"/>
            <a:r>
              <a:rPr lang="de-DE" sz="1600"/>
              <a:t>8CU </a:t>
            </a:r>
            <a:r>
              <a:rPr lang="de-DE" sz="1600" err="1"/>
              <a:t>required</a:t>
            </a:r>
            <a:r>
              <a:rPr lang="de-DE" sz="1600"/>
              <a:t> for </a:t>
            </a:r>
            <a:r>
              <a:rPr lang="de-DE" sz="1600" err="1"/>
              <a:t>availbility</a:t>
            </a:r>
            <a:r>
              <a:rPr lang="de-DE" sz="1600"/>
              <a:t> </a:t>
            </a:r>
            <a:r>
              <a:rPr lang="de-DE" sz="1600" err="1"/>
              <a:t>zones</a:t>
            </a:r>
            <a:r>
              <a:rPr lang="de-DE" sz="1600"/>
              <a:t>.</a:t>
            </a:r>
          </a:p>
          <a:p>
            <a:pPr lvl="2"/>
            <a:endParaRPr lang="de-DE"/>
          </a:p>
          <a:p>
            <a:pPr lvl="1"/>
            <a:endParaRPr lang="de-DE"/>
          </a:p>
          <a:p>
            <a:pPr lvl="1"/>
            <a:endParaRPr lang="de-DE"/>
          </a:p>
        </p:txBody>
      </p:sp>
      <p:sp>
        <p:nvSpPr>
          <p:cNvPr id="6" name="TextBox 5">
            <a:extLst>
              <a:ext uri="{FF2B5EF4-FFF2-40B4-BE49-F238E27FC236}">
                <a16:creationId xmlns:a16="http://schemas.microsoft.com/office/drawing/2014/main" id="{33596646-5401-129F-64D1-AEF35B8746D8}"/>
              </a:ext>
            </a:extLst>
          </p:cNvPr>
          <p:cNvSpPr txBox="1"/>
          <p:nvPr/>
        </p:nvSpPr>
        <p:spPr>
          <a:xfrm>
            <a:off x="1402150" y="6297976"/>
            <a:ext cx="9387698" cy="369332"/>
          </a:xfrm>
          <a:prstGeom prst="rect">
            <a:avLst/>
          </a:prstGeom>
        </p:spPr>
        <p:txBody>
          <a:bodyPr wrap="none" lIns="0" tIns="0" rIns="0" bIns="0" rtlCol="0" anchor="t" anchorCtr="0">
            <a:spAutoFit/>
          </a:bodyPr>
          <a:lstStyle/>
          <a:p>
            <a:r>
              <a:rPr lang="de-DE" sz="2400" b="1" err="1"/>
              <a:t>We</a:t>
            </a:r>
            <a:r>
              <a:rPr lang="de-DE" sz="2400" b="1"/>
              <a:t> will </a:t>
            </a:r>
            <a:r>
              <a:rPr lang="de-DE" sz="2400" b="1" err="1"/>
              <a:t>discuss</a:t>
            </a:r>
            <a:r>
              <a:rPr lang="de-DE" sz="2400" b="1"/>
              <a:t> all </a:t>
            </a:r>
            <a:r>
              <a:rPr lang="de-DE" sz="2400" b="1" err="1"/>
              <a:t>these</a:t>
            </a:r>
            <a:r>
              <a:rPr lang="de-DE" sz="2400" b="1"/>
              <a:t> </a:t>
            </a:r>
            <a:r>
              <a:rPr lang="de-DE" sz="2400" b="1" err="1"/>
              <a:t>versions</a:t>
            </a:r>
            <a:r>
              <a:rPr lang="de-DE" sz="2400" b="1"/>
              <a:t> </a:t>
            </a:r>
            <a:r>
              <a:rPr lang="de-DE" sz="2400" b="1" err="1"/>
              <a:t>today</a:t>
            </a:r>
            <a:r>
              <a:rPr lang="de-DE" sz="2400" b="1"/>
              <a:t> and </a:t>
            </a:r>
            <a:r>
              <a:rPr lang="de-DE" sz="2400" b="1" err="1"/>
              <a:t>what</a:t>
            </a:r>
            <a:r>
              <a:rPr lang="de-DE" sz="2400" b="1"/>
              <a:t> the </a:t>
            </a:r>
            <a:r>
              <a:rPr lang="de-DE" sz="2400" b="1" err="1"/>
              <a:t>units</a:t>
            </a:r>
            <a:r>
              <a:rPr lang="de-DE" sz="2400" b="1"/>
              <a:t> </a:t>
            </a:r>
            <a:r>
              <a:rPr lang="de-DE" sz="2400" b="1" err="1"/>
              <a:t>mean</a:t>
            </a:r>
            <a:r>
              <a:rPr lang="de-DE" sz="2400" b="1"/>
              <a:t> </a:t>
            </a:r>
            <a:endParaRPr lang="en-US" sz="2400" b="1"/>
          </a:p>
        </p:txBody>
      </p:sp>
    </p:spTree>
    <p:extLst>
      <p:ext uri="{BB962C8B-B14F-4D97-AF65-F5344CB8AC3E}">
        <p14:creationId xmlns:p14="http://schemas.microsoft.com/office/powerpoint/2010/main" val="138349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BD93B-D34E-4E81-876D-33D37014E8D8}"/>
              </a:ext>
            </a:extLst>
          </p:cNvPr>
          <p:cNvSpPr>
            <a:spLocks noGrp="1"/>
          </p:cNvSpPr>
          <p:nvPr>
            <p:ph type="title"/>
          </p:nvPr>
        </p:nvSpPr>
        <p:spPr>
          <a:xfrm>
            <a:off x="448847" y="169978"/>
            <a:ext cx="5848065" cy="1409700"/>
          </a:xfrm>
        </p:spPr>
        <p:txBody>
          <a:bodyPr>
            <a:noAutofit/>
          </a:bodyPr>
          <a:lstStyle/>
          <a:p>
            <a:r>
              <a:rPr lang="en-US" sz="3200"/>
              <a:t>You're running Apache Kafka</a:t>
            </a:r>
            <a:r>
              <a:rPr lang="en-US" sz="2800" b="0" baseline="30000">
                <a:latin typeface="+mn-lt"/>
              </a:rPr>
              <a:t>®</a:t>
            </a:r>
            <a:r>
              <a:rPr lang="en-US" sz="3200"/>
              <a:t> in your own datacenter? </a:t>
            </a:r>
            <a:endParaRPr lang="en-US" sz="2800"/>
          </a:p>
        </p:txBody>
      </p:sp>
      <p:sp>
        <p:nvSpPr>
          <p:cNvPr id="6" name="Content Placeholder 5">
            <a:extLst>
              <a:ext uri="{FF2B5EF4-FFF2-40B4-BE49-F238E27FC236}">
                <a16:creationId xmlns:a16="http://schemas.microsoft.com/office/drawing/2014/main" id="{F4F04EFE-EB9A-45B5-8279-20A2D5B056D3}"/>
              </a:ext>
            </a:extLst>
          </p:cNvPr>
          <p:cNvSpPr>
            <a:spLocks noGrp="1"/>
          </p:cNvSpPr>
          <p:nvPr>
            <p:ph idx="32"/>
          </p:nvPr>
        </p:nvSpPr>
        <p:spPr>
          <a:xfrm>
            <a:off x="448847" y="1327233"/>
            <a:ext cx="4443875" cy="4903566"/>
          </a:xfrm>
        </p:spPr>
        <p:txBody>
          <a:bodyPr/>
          <a:lstStyle/>
          <a:p>
            <a:r>
              <a:rPr lang="en-US" sz="2000" u="sng"/>
              <a:t>Azure Event Hubs</a:t>
            </a:r>
            <a:r>
              <a:rPr lang="en-US" sz="2000"/>
              <a:t> is</a:t>
            </a:r>
          </a:p>
          <a:p>
            <a:pPr marL="457200" indent="-457200">
              <a:buFont typeface="Arial" panose="020B0604020202020204" pitchFamily="34" charset="0"/>
              <a:buChar char="•"/>
            </a:pPr>
            <a:r>
              <a:rPr lang="en-US" sz="1600"/>
              <a:t>more reliable and dependable with higher 24/365 uptime </a:t>
            </a:r>
            <a:br>
              <a:rPr lang="en-US" sz="1600"/>
            </a:br>
            <a:r>
              <a:rPr lang="en-US" sz="1200"/>
              <a:t>(no service windows or weekend downtime) </a:t>
            </a:r>
          </a:p>
          <a:p>
            <a:pPr marL="457200" indent="-457200">
              <a:buFont typeface="Arial" panose="020B0604020202020204" pitchFamily="34" charset="0"/>
              <a:buChar char="•"/>
            </a:pPr>
            <a:r>
              <a:rPr lang="en-US" sz="1600"/>
              <a:t>far less costly to own </a:t>
            </a:r>
            <a:br>
              <a:rPr lang="en-US" sz="1600"/>
            </a:br>
            <a:r>
              <a:rPr lang="en-US" sz="1200"/>
              <a:t>(no initial/recurring licensing fees as with commercial Kafka distributions) </a:t>
            </a:r>
          </a:p>
          <a:p>
            <a:pPr marL="457200" indent="-457200">
              <a:buFont typeface="Arial" panose="020B0604020202020204" pitchFamily="34" charset="0"/>
              <a:buChar char="•"/>
            </a:pPr>
            <a:r>
              <a:rPr lang="en-US" sz="1600"/>
              <a:t>far less costly to operate </a:t>
            </a:r>
            <a:br>
              <a:rPr lang="en-US" sz="1600"/>
            </a:br>
            <a:r>
              <a:rPr lang="en-US" sz="1200"/>
              <a:t>(fully managed, no hardware) </a:t>
            </a:r>
          </a:p>
          <a:p>
            <a:pPr marL="457200" indent="-457200">
              <a:buFont typeface="Arial" panose="020B0604020202020204" pitchFamily="34" charset="0"/>
              <a:buChar char="•"/>
            </a:pPr>
            <a:r>
              <a:rPr lang="en-US" sz="1600"/>
              <a:t>just a quick network hop away from your existing workloads</a:t>
            </a:r>
          </a:p>
          <a:p>
            <a:pPr marL="457200" indent="-457200">
              <a:buFont typeface="Arial" panose="020B0604020202020204" pitchFamily="34" charset="0"/>
              <a:buChar char="•"/>
            </a:pPr>
            <a:r>
              <a:rPr lang="en-US" sz="1600"/>
              <a:t>easy to integrate into your network via VPN Gateway or Express Route</a:t>
            </a:r>
          </a:p>
        </p:txBody>
      </p:sp>
      <p:pic>
        <p:nvPicPr>
          <p:cNvPr id="10" name="Picture Placeholder 9" descr="A person with the hand on the chin&#10;&#10;Description automatically generated with medium confidence">
            <a:extLst>
              <a:ext uri="{FF2B5EF4-FFF2-40B4-BE49-F238E27FC236}">
                <a16:creationId xmlns:a16="http://schemas.microsoft.com/office/drawing/2014/main" id="{D4997C11-6427-4AAA-8006-515915D7CACE}"/>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12709" r="12709"/>
          <a:stretch>
            <a:fillRect/>
          </a:stretch>
        </p:blipFill>
        <p:spPr/>
      </p:pic>
      <p:pic>
        <p:nvPicPr>
          <p:cNvPr id="2" name="Picture 2" descr="Azure logo horizontal">
            <a:extLst>
              <a:ext uri="{FF2B5EF4-FFF2-40B4-BE49-F238E27FC236}">
                <a16:creationId xmlns:a16="http://schemas.microsoft.com/office/drawing/2014/main" id="{3BEDEF2D-EDB8-4E95-AC7A-502F741C3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5" y="6156797"/>
            <a:ext cx="2345955" cy="77520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50292693-7DB8-4002-AF05-99CCDB8D7C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28905" y="95773"/>
            <a:ext cx="351958" cy="378839"/>
          </a:xfrm>
          <a:prstGeom prst="rect">
            <a:avLst/>
          </a:prstGeom>
        </p:spPr>
      </p:pic>
      <p:sp>
        <p:nvSpPr>
          <p:cNvPr id="8" name="TextBox 7">
            <a:extLst>
              <a:ext uri="{FF2B5EF4-FFF2-40B4-BE49-F238E27FC236}">
                <a16:creationId xmlns:a16="http://schemas.microsoft.com/office/drawing/2014/main" id="{07247B4D-4A9B-4A09-B915-78BB51C34A7B}"/>
              </a:ext>
            </a:extLst>
          </p:cNvPr>
          <p:cNvSpPr txBox="1"/>
          <p:nvPr/>
        </p:nvSpPr>
        <p:spPr>
          <a:xfrm>
            <a:off x="10072922" y="133634"/>
            <a:ext cx="1948226" cy="307777"/>
          </a:xfrm>
          <a:prstGeom prst="rect">
            <a:avLst/>
          </a:prstGeom>
        </p:spPr>
        <p:txBody>
          <a:bodyPr wrap="none" lIns="0" tIns="0" rIns="0" bIns="0" rtlCol="0" anchor="t" anchorCtr="0">
            <a:spAutoFit/>
          </a:bodyPr>
          <a:lstStyle/>
          <a:p>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Tree>
    <p:extLst>
      <p:ext uri="{BB962C8B-B14F-4D97-AF65-F5344CB8AC3E}">
        <p14:creationId xmlns:p14="http://schemas.microsoft.com/office/powerpoint/2010/main" val="86881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6A8-A952-4991-9BF1-25FB2C859177}"/>
              </a:ext>
            </a:extLst>
          </p:cNvPr>
          <p:cNvSpPr>
            <a:spLocks noGrp="1"/>
          </p:cNvSpPr>
          <p:nvPr>
            <p:ph type="title"/>
          </p:nvPr>
        </p:nvSpPr>
        <p:spPr>
          <a:xfrm>
            <a:off x="457200" y="469840"/>
            <a:ext cx="11277599" cy="712379"/>
          </a:xfrm>
        </p:spPr>
        <p:txBody>
          <a:bodyPr/>
          <a:lstStyle/>
          <a:p>
            <a:r>
              <a:rPr lang="de-DE"/>
              <a:t>Event Hubs Namespaces: Virtual Brokers</a:t>
            </a:r>
            <a:endParaRPr lang="en-US"/>
          </a:p>
        </p:txBody>
      </p:sp>
      <p:sp>
        <p:nvSpPr>
          <p:cNvPr id="4" name="Rectangle 3">
            <a:extLst>
              <a:ext uri="{FF2B5EF4-FFF2-40B4-BE49-F238E27FC236}">
                <a16:creationId xmlns:a16="http://schemas.microsoft.com/office/drawing/2014/main" id="{2CED48FD-A421-410F-8CCB-F6865DF6065D}"/>
              </a:ext>
            </a:extLst>
          </p:cNvPr>
          <p:cNvSpPr/>
          <p:nvPr/>
        </p:nvSpPr>
        <p:spPr>
          <a:xfrm>
            <a:off x="1469346" y="2093660"/>
            <a:ext cx="9358410" cy="379753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Segoe UI"/>
                <a:ea typeface="+mn-ea"/>
                <a:cs typeface="+mn-cs"/>
              </a:rPr>
              <a:t>Event Hubs Platform Host</a:t>
            </a:r>
            <a:br>
              <a:rPr kumimoji="0" lang="de-DE" sz="1800" b="1" i="0" u="none" strike="noStrike" kern="1200" cap="none" spc="0" normalizeH="0" baseline="0" noProof="0">
                <a:ln>
                  <a:noFill/>
                </a:ln>
                <a:solidFill>
                  <a:srgbClr val="FFFFFF"/>
                </a:solidFill>
                <a:effectLst/>
                <a:uLnTx/>
                <a:uFillTx/>
                <a:latin typeface="Segoe UI"/>
                <a:ea typeface="+mn-ea"/>
                <a:cs typeface="+mn-cs"/>
              </a:rPr>
            </a:br>
            <a:r>
              <a:rPr kumimoji="0" lang="de-DE" sz="1200" b="1" i="0" u="none" strike="noStrike" kern="1200" cap="none" spc="0" normalizeH="0" baseline="0" noProof="0">
                <a:ln>
                  <a:noFill/>
                </a:ln>
                <a:solidFill>
                  <a:srgbClr val="FFFFFF"/>
                </a:solidFill>
                <a:effectLst/>
                <a:uLnTx/>
                <a:uFillTx/>
                <a:latin typeface="Segoe UI"/>
                <a:ea typeface="+mn-ea"/>
                <a:cs typeface="+mn-cs"/>
              </a:rPr>
              <a:t>(Event Hubs Dedicated is </a:t>
            </a:r>
            <a:r>
              <a:rPr kumimoji="0" lang="de-DE" sz="1200" b="1" i="0" u="none" strike="noStrike" kern="1200" cap="none" spc="0" normalizeH="0" baseline="0" noProof="0" err="1">
                <a:ln>
                  <a:noFill/>
                </a:ln>
                <a:solidFill>
                  <a:srgbClr val="FFFFFF"/>
                </a:solidFill>
                <a:effectLst/>
                <a:uLnTx/>
                <a:uFillTx/>
                <a:latin typeface="Segoe UI"/>
                <a:ea typeface="+mn-ea"/>
                <a:cs typeface="+mn-cs"/>
              </a:rPr>
              <a:t>one</a:t>
            </a:r>
            <a:r>
              <a:rPr kumimoji="0" lang="de-DE" sz="1200" b="1" i="0" u="none" strike="noStrike" kern="1200" cap="none" spc="0" normalizeH="0" baseline="0" noProof="0">
                <a:ln>
                  <a:noFill/>
                </a:ln>
                <a:solidFill>
                  <a:srgbClr val="FFFFFF"/>
                </a:solidFill>
                <a:effectLst/>
                <a:uLnTx/>
                <a:uFillTx/>
                <a:latin typeface="Segoe UI"/>
                <a:ea typeface="+mn-ea"/>
                <a:cs typeface="+mn-cs"/>
              </a:rPr>
              <a:t> host </a:t>
            </a:r>
            <a:r>
              <a:rPr kumimoji="0" lang="de-DE" sz="1200" b="1" i="0" u="none" strike="noStrike" kern="1200" cap="none" spc="0" normalizeH="0" baseline="0" noProof="0" err="1">
                <a:ln>
                  <a:noFill/>
                </a:ln>
                <a:solidFill>
                  <a:srgbClr val="FFFFFF"/>
                </a:solidFill>
                <a:effectLst/>
                <a:uLnTx/>
                <a:uFillTx/>
                <a:latin typeface="Segoe UI"/>
                <a:ea typeface="+mn-ea"/>
                <a:cs typeface="+mn-cs"/>
              </a:rPr>
              <a:t>cluster</a:t>
            </a:r>
            <a:r>
              <a:rPr kumimoji="0" lang="de-DE" sz="1200" b="1" i="0" u="none" strike="noStrike" kern="1200" cap="none" spc="0" normalizeH="0" baseline="0" noProof="0">
                <a:ln>
                  <a:noFill/>
                </a:ln>
                <a:solidFill>
                  <a:srgbClr val="FFFFFF"/>
                </a:solidFill>
                <a:effectLst/>
                <a:uLnTx/>
                <a:uFillTx/>
                <a:latin typeface="Segoe UI"/>
                <a:ea typeface="+mn-ea"/>
                <a:cs typeface="+mn-cs"/>
              </a:rPr>
              <a:t>)</a:t>
            </a: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6C594EDB-D335-4EA2-BBCC-126905017D5F}"/>
              </a:ext>
            </a:extLst>
          </p:cNvPr>
          <p:cNvSpPr/>
          <p:nvPr/>
        </p:nvSpPr>
        <p:spPr>
          <a:xfrm>
            <a:off x="7927951" y="2970220"/>
            <a:ext cx="2417380" cy="262056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othernamespace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04A3DBA5-8A98-446C-BCDA-15A5649C19C0}"/>
              </a:ext>
            </a:extLst>
          </p:cNvPr>
          <p:cNvSpPr/>
          <p:nvPr/>
        </p:nvSpPr>
        <p:spPr>
          <a:xfrm>
            <a:off x="3575718" y="2970220"/>
            <a:ext cx="4180916" cy="2620565"/>
          </a:xfrm>
          <a:prstGeom prst="roundRect">
            <a:avLst>
              <a:gd name="adj" fmla="val 984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yournamespace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6069BE47-0FDB-4F2B-9DE0-1BA5E492E39C}"/>
              </a:ext>
            </a:extLst>
          </p:cNvPr>
          <p:cNvSpPr/>
          <p:nvPr/>
        </p:nvSpPr>
        <p:spPr>
          <a:xfrm>
            <a:off x="4652927" y="1815965"/>
            <a:ext cx="874460"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DNS</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ABF24F1D-77A4-4C10-B753-1573334583FE}"/>
              </a:ext>
            </a:extLst>
          </p:cNvPr>
          <p:cNvCxnSpPr>
            <a:cxnSpLocks/>
            <a:stCxn id="7" idx="2"/>
            <a:endCxn id="61" idx="0"/>
          </p:cNvCxnSpPr>
          <p:nvPr/>
        </p:nvCxnSpPr>
        <p:spPr>
          <a:xfrm>
            <a:off x="5090157" y="2257399"/>
            <a:ext cx="4025297" cy="65876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7F6F3DC4-AB97-46D9-988F-D946BB8CC099}"/>
              </a:ext>
            </a:extLst>
          </p:cNvPr>
          <p:cNvCxnSpPr>
            <a:cxnSpLocks/>
            <a:stCxn id="7" idx="2"/>
            <a:endCxn id="60" idx="0"/>
          </p:cNvCxnSpPr>
          <p:nvPr/>
        </p:nvCxnSpPr>
        <p:spPr>
          <a:xfrm flipH="1">
            <a:off x="4914045" y="2257399"/>
            <a:ext cx="176112" cy="67498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Rectangle 14">
            <a:extLst>
              <a:ext uri="{FF2B5EF4-FFF2-40B4-BE49-F238E27FC236}">
                <a16:creationId xmlns:a16="http://schemas.microsoft.com/office/drawing/2014/main" id="{B1121049-9C3E-4404-93BD-DAE60C56379E}"/>
              </a:ext>
            </a:extLst>
          </p:cNvPr>
          <p:cNvSpPr/>
          <p:nvPr/>
        </p:nvSpPr>
        <p:spPr>
          <a:xfrm>
            <a:off x="5787521" y="1815854"/>
            <a:ext cx="4270878"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Networking</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8665F9C-0ED6-426D-86C0-D7FA9B0D3A30}"/>
              </a:ext>
            </a:extLst>
          </p:cNvPr>
          <p:cNvSpPr/>
          <p:nvPr/>
        </p:nvSpPr>
        <p:spPr>
          <a:xfrm>
            <a:off x="7263436" y="1488264"/>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EA370D-C785-42EB-ABE6-3BBAFE96508B}"/>
              </a:ext>
            </a:extLst>
          </p:cNvPr>
          <p:cNvSpPr/>
          <p:nvPr/>
        </p:nvSpPr>
        <p:spPr>
          <a:xfrm>
            <a:off x="8021228" y="1487986"/>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B1</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FB4FF560-60D6-45AA-87DE-48BD6877F6A8}"/>
              </a:ext>
            </a:extLst>
          </p:cNvPr>
          <p:cNvCxnSpPr>
            <a:cxnSpLocks/>
            <a:stCxn id="19" idx="2"/>
            <a:endCxn id="61" idx="0"/>
          </p:cNvCxnSpPr>
          <p:nvPr/>
        </p:nvCxnSpPr>
        <p:spPr>
          <a:xfrm>
            <a:off x="8366098" y="2093382"/>
            <a:ext cx="749356" cy="822777"/>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8D2F1A26-641D-4132-BE93-D4A6023685D7}"/>
              </a:ext>
            </a:extLst>
          </p:cNvPr>
          <p:cNvCxnSpPr>
            <a:cxnSpLocks/>
            <a:stCxn id="18" idx="2"/>
            <a:endCxn id="60" idx="0"/>
          </p:cNvCxnSpPr>
          <p:nvPr/>
        </p:nvCxnSpPr>
        <p:spPr>
          <a:xfrm flipH="1">
            <a:off x="4914045" y="2093660"/>
            <a:ext cx="2694261" cy="838724"/>
          </a:xfrm>
          <a:prstGeom prst="straightConnector1">
            <a:avLst/>
          </a:prstGeom>
          <a:ln>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4B206F4A-BC60-4981-8B94-F507720F2D39}"/>
              </a:ext>
            </a:extLst>
          </p:cNvPr>
          <p:cNvSpPr/>
          <p:nvPr/>
        </p:nvSpPr>
        <p:spPr>
          <a:xfrm>
            <a:off x="6222976" y="1487985"/>
            <a:ext cx="689740" cy="39545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Public</a:t>
            </a:r>
            <a:br>
              <a:rPr kumimoji="0" lang="de-DE" sz="1200" b="0" i="0" u="none" strike="noStrike" kern="1200" cap="none" spc="0" normalizeH="0" baseline="0" noProof="0">
                <a:ln>
                  <a:noFill/>
                </a:ln>
                <a:solidFill>
                  <a:srgbClr val="000000"/>
                </a:solidFill>
                <a:effectLst/>
                <a:uLnTx/>
                <a:uFillTx/>
                <a:latin typeface="Segoe UI"/>
                <a:ea typeface="+mn-ea"/>
                <a:cs typeface="+mn-cs"/>
              </a:rPr>
            </a:br>
            <a:r>
              <a:rPr kumimoji="0" lang="de-DE" sz="1200" b="0" i="0" u="none" strike="noStrike" kern="1200" cap="none" spc="0" normalizeH="0" baseline="0" noProof="0">
                <a:ln>
                  <a:noFill/>
                </a:ln>
                <a:solidFill>
                  <a:srgbClr val="000000"/>
                </a:solidFill>
                <a:effectLst/>
                <a:uLnTx/>
                <a:uFillTx/>
                <a:latin typeface="Segoe UI"/>
                <a:ea typeface="+mn-ea"/>
                <a:cs typeface="+mn-cs"/>
              </a:rPr>
              <a:t>IP</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54F8015-9A1C-4D96-828C-19FDEA149258}"/>
              </a:ext>
            </a:extLst>
          </p:cNvPr>
          <p:cNvCxnSpPr>
            <a:cxnSpLocks/>
            <a:stCxn id="27" idx="2"/>
            <a:endCxn id="60" idx="0"/>
          </p:cNvCxnSpPr>
          <p:nvPr/>
        </p:nvCxnSpPr>
        <p:spPr>
          <a:xfrm flipH="1">
            <a:off x="4914045" y="1883436"/>
            <a:ext cx="1653801" cy="104894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7BB80D9F-94A1-4100-BA67-DA92D336B8C1}"/>
              </a:ext>
            </a:extLst>
          </p:cNvPr>
          <p:cNvCxnSpPr>
            <a:cxnSpLocks/>
            <a:stCxn id="27" idx="2"/>
            <a:endCxn id="61" idx="0"/>
          </p:cNvCxnSpPr>
          <p:nvPr/>
        </p:nvCxnSpPr>
        <p:spPr>
          <a:xfrm>
            <a:off x="6567846" y="1883436"/>
            <a:ext cx="2547608" cy="10327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FB3124F5-3AEF-48BC-B52D-CECA44B87B44}"/>
              </a:ext>
            </a:extLst>
          </p:cNvPr>
          <p:cNvCxnSpPr>
            <a:cxnSpLocks/>
            <a:stCxn id="7" idx="3"/>
            <a:endCxn id="27" idx="1"/>
          </p:cNvCxnSpPr>
          <p:nvPr/>
        </p:nvCxnSpPr>
        <p:spPr>
          <a:xfrm flipV="1">
            <a:off x="5527387" y="1685711"/>
            <a:ext cx="695589" cy="350971"/>
          </a:xfrm>
          <a:prstGeom prst="bentConnector3">
            <a:avLst>
              <a:gd name="adj1" fmla="val 26429"/>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Rectangle: Rounded Corners 37">
            <a:extLst>
              <a:ext uri="{FF2B5EF4-FFF2-40B4-BE49-F238E27FC236}">
                <a16:creationId xmlns:a16="http://schemas.microsoft.com/office/drawing/2014/main" id="{281F0AC8-4FCC-42F4-9A87-1F730EE3FE91}"/>
              </a:ext>
            </a:extLst>
          </p:cNvPr>
          <p:cNvSpPr/>
          <p:nvPr/>
        </p:nvSpPr>
        <p:spPr>
          <a:xfrm>
            <a:off x="4196815"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orders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4636850F-4214-42EE-8530-8E577A963D40}"/>
              </a:ext>
            </a:extLst>
          </p:cNvPr>
          <p:cNvSpPr/>
          <p:nvPr/>
        </p:nvSpPr>
        <p:spPr>
          <a:xfrm>
            <a:off x="4196815"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invoices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4DB44563-8178-4334-A094-27D4FDF6DACF}"/>
              </a:ext>
            </a:extLst>
          </p:cNvPr>
          <p:cNvSpPr/>
          <p:nvPr/>
        </p:nvSpPr>
        <p:spPr>
          <a:xfrm>
            <a:off x="4196815"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deliveries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41">
            <a:extLst>
              <a:ext uri="{FF2B5EF4-FFF2-40B4-BE49-F238E27FC236}">
                <a16:creationId xmlns:a16="http://schemas.microsoft.com/office/drawing/2014/main" id="{10225268-A7E5-48D3-A0E2-7608E97D55AE}"/>
              </a:ext>
            </a:extLst>
          </p:cNvPr>
          <p:cNvSpPr/>
          <p:nvPr/>
        </p:nvSpPr>
        <p:spPr>
          <a:xfrm>
            <a:off x="4196815"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production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50">
            <a:extLst>
              <a:ext uri="{FF2B5EF4-FFF2-40B4-BE49-F238E27FC236}">
                <a16:creationId xmlns:a16="http://schemas.microsoft.com/office/drawing/2014/main" id="{0FAA287B-1540-44D6-9D2E-08168FC1BF9C}"/>
              </a:ext>
            </a:extLst>
          </p:cNvPr>
          <p:cNvSpPr/>
          <p:nvPr/>
        </p:nvSpPr>
        <p:spPr>
          <a:xfrm>
            <a:off x="8565929"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xyz</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Rounded Corners 51">
            <a:extLst>
              <a:ext uri="{FF2B5EF4-FFF2-40B4-BE49-F238E27FC236}">
                <a16:creationId xmlns:a16="http://schemas.microsoft.com/office/drawing/2014/main" id="{67581603-70C0-4D28-A735-E46717843721}"/>
              </a:ext>
            </a:extLst>
          </p:cNvPr>
          <p:cNvSpPr/>
          <p:nvPr/>
        </p:nvSpPr>
        <p:spPr>
          <a:xfrm>
            <a:off x="8565929"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abc</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E32FB7F2-0D82-46D5-A8FF-B4D190E4E4F4}"/>
              </a:ext>
            </a:extLst>
          </p:cNvPr>
          <p:cNvSpPr/>
          <p:nvPr/>
        </p:nvSpPr>
        <p:spPr>
          <a:xfrm>
            <a:off x="8565929"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klm</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Rounded Corners 53">
            <a:extLst>
              <a:ext uri="{FF2B5EF4-FFF2-40B4-BE49-F238E27FC236}">
                <a16:creationId xmlns:a16="http://schemas.microsoft.com/office/drawing/2014/main" id="{2304E5CA-4B6F-4891-9CCA-9E51C07AF532}"/>
              </a:ext>
            </a:extLst>
          </p:cNvPr>
          <p:cNvSpPr/>
          <p:nvPr/>
        </p:nvSpPr>
        <p:spPr>
          <a:xfrm>
            <a:off x="8565929"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bmg</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8C63F572-8502-44FA-B684-DD3EBC5CBBFB}"/>
              </a:ext>
            </a:extLst>
          </p:cNvPr>
          <p:cNvSpPr/>
          <p:nvPr/>
        </p:nvSpPr>
        <p:spPr>
          <a:xfrm>
            <a:off x="8782696" y="1496945"/>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B2</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5214333C-59ED-4F9E-9435-A06622BA3727}"/>
              </a:ext>
            </a:extLst>
          </p:cNvPr>
          <p:cNvCxnSpPr>
            <a:cxnSpLocks/>
            <a:stCxn id="55" idx="2"/>
            <a:endCxn id="61" idx="0"/>
          </p:cNvCxnSpPr>
          <p:nvPr/>
        </p:nvCxnSpPr>
        <p:spPr>
          <a:xfrm flipH="1">
            <a:off x="9115454" y="2102341"/>
            <a:ext cx="12112" cy="813818"/>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sp>
        <p:nvSpPr>
          <p:cNvPr id="60" name="Rectangle 59">
            <a:extLst>
              <a:ext uri="{FF2B5EF4-FFF2-40B4-BE49-F238E27FC236}">
                <a16:creationId xmlns:a16="http://schemas.microsoft.com/office/drawing/2014/main" id="{0FD249C9-ABAB-46D0-B684-2CB84B601947}"/>
              </a:ext>
            </a:extLst>
          </p:cNvPr>
          <p:cNvSpPr/>
          <p:nvPr/>
        </p:nvSpPr>
        <p:spPr>
          <a:xfrm>
            <a:off x="3905624" y="2932384"/>
            <a:ext cx="2016841" cy="16193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 with IP Filters</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E8FE8878-BF95-4F9E-816D-FA223CE99BA2}"/>
              </a:ext>
            </a:extLst>
          </p:cNvPr>
          <p:cNvSpPr/>
          <p:nvPr/>
        </p:nvSpPr>
        <p:spPr>
          <a:xfrm>
            <a:off x="8277315" y="2916159"/>
            <a:ext cx="1676277" cy="14923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624F34D4-3804-467B-8849-531E1B060F98}"/>
              </a:ext>
            </a:extLst>
          </p:cNvPr>
          <p:cNvSpPr/>
          <p:nvPr/>
        </p:nvSpPr>
        <p:spPr>
          <a:xfrm>
            <a:off x="1469346" y="6219858"/>
            <a:ext cx="9358410" cy="3300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uLnTx/>
                <a:uFillTx/>
                <a:latin typeface="Segoe UI"/>
                <a:ea typeface="+mn-ea"/>
                <a:cs typeface="+mn-cs"/>
              </a:rPr>
              <a:t>Azure Resource Manager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54DF1B16-B1D3-4B60-8676-9D675C15A350}"/>
              </a:ext>
            </a:extLst>
          </p:cNvPr>
          <p:cNvCxnSpPr>
            <a:cxnSpLocks/>
            <a:stCxn id="69" idx="0"/>
            <a:endCxn id="4" idx="2"/>
          </p:cNvCxnSpPr>
          <p:nvPr/>
        </p:nvCxnSpPr>
        <p:spPr>
          <a:xfrm flipV="1">
            <a:off x="6148551" y="5891197"/>
            <a:ext cx="0" cy="32866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FD2F53D-2254-4916-9541-C30D24C4DC8D}"/>
              </a:ext>
            </a:extLst>
          </p:cNvPr>
          <p:cNvSpPr/>
          <p:nvPr/>
        </p:nvSpPr>
        <p:spPr>
          <a:xfrm>
            <a:off x="5984367" y="373327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1</a:t>
            </a:r>
          </a:p>
        </p:txBody>
      </p:sp>
      <p:sp>
        <p:nvSpPr>
          <p:cNvPr id="41" name="Rectangle 40">
            <a:extLst>
              <a:ext uri="{FF2B5EF4-FFF2-40B4-BE49-F238E27FC236}">
                <a16:creationId xmlns:a16="http://schemas.microsoft.com/office/drawing/2014/main" id="{D371BBF2-5746-4DED-BC8B-325F213571B2}"/>
              </a:ext>
            </a:extLst>
          </p:cNvPr>
          <p:cNvSpPr/>
          <p:nvPr/>
        </p:nvSpPr>
        <p:spPr>
          <a:xfrm>
            <a:off x="5984367" y="3953991"/>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2</a:t>
            </a:r>
          </a:p>
        </p:txBody>
      </p:sp>
      <p:sp>
        <p:nvSpPr>
          <p:cNvPr id="45" name="Rectangle 44">
            <a:extLst>
              <a:ext uri="{FF2B5EF4-FFF2-40B4-BE49-F238E27FC236}">
                <a16:creationId xmlns:a16="http://schemas.microsoft.com/office/drawing/2014/main" id="{977D119E-6C77-4345-B91A-3D05F3436053}"/>
              </a:ext>
            </a:extLst>
          </p:cNvPr>
          <p:cNvSpPr/>
          <p:nvPr/>
        </p:nvSpPr>
        <p:spPr>
          <a:xfrm>
            <a:off x="5984367" y="4174707"/>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3</a:t>
            </a:r>
          </a:p>
        </p:txBody>
      </p:sp>
      <p:sp>
        <p:nvSpPr>
          <p:cNvPr id="48" name="Rectangle 47">
            <a:extLst>
              <a:ext uri="{FF2B5EF4-FFF2-40B4-BE49-F238E27FC236}">
                <a16:creationId xmlns:a16="http://schemas.microsoft.com/office/drawing/2014/main" id="{6FB97C01-EE95-484E-8056-4D58DEAF3953}"/>
              </a:ext>
            </a:extLst>
          </p:cNvPr>
          <p:cNvSpPr/>
          <p:nvPr/>
        </p:nvSpPr>
        <p:spPr>
          <a:xfrm>
            <a:off x="5984367" y="4395423"/>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4</a:t>
            </a:r>
          </a:p>
        </p:txBody>
      </p:sp>
      <p:sp>
        <p:nvSpPr>
          <p:cNvPr id="57" name="Rectangle 56">
            <a:extLst>
              <a:ext uri="{FF2B5EF4-FFF2-40B4-BE49-F238E27FC236}">
                <a16:creationId xmlns:a16="http://schemas.microsoft.com/office/drawing/2014/main" id="{CCDD75D5-C402-4F18-AC79-90E1E54B4925}"/>
              </a:ext>
            </a:extLst>
          </p:cNvPr>
          <p:cNvSpPr/>
          <p:nvPr/>
        </p:nvSpPr>
        <p:spPr>
          <a:xfrm>
            <a:off x="5984367" y="4616139"/>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5</a:t>
            </a:r>
          </a:p>
        </p:txBody>
      </p:sp>
      <p:sp>
        <p:nvSpPr>
          <p:cNvPr id="58" name="Rectangle 57">
            <a:extLst>
              <a:ext uri="{FF2B5EF4-FFF2-40B4-BE49-F238E27FC236}">
                <a16:creationId xmlns:a16="http://schemas.microsoft.com/office/drawing/2014/main" id="{855624BA-723E-463C-BECC-B87AD54ADE64}"/>
              </a:ext>
            </a:extLst>
          </p:cNvPr>
          <p:cNvSpPr/>
          <p:nvPr/>
        </p:nvSpPr>
        <p:spPr>
          <a:xfrm>
            <a:off x="5984367" y="483685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6</a:t>
            </a:r>
          </a:p>
        </p:txBody>
      </p:sp>
      <p:cxnSp>
        <p:nvCxnSpPr>
          <p:cNvPr id="59" name="Straight Arrow Connector 58">
            <a:extLst>
              <a:ext uri="{FF2B5EF4-FFF2-40B4-BE49-F238E27FC236}">
                <a16:creationId xmlns:a16="http://schemas.microsoft.com/office/drawing/2014/main" id="{8F8AA692-E0D4-4E00-AF00-7A1F426C8A4E}"/>
              </a:ext>
            </a:extLst>
          </p:cNvPr>
          <p:cNvCxnSpPr>
            <a:cxnSpLocks/>
            <a:stCxn id="39" idx="3"/>
            <a:endCxn id="3" idx="1"/>
          </p:cNvCxnSpPr>
          <p:nvPr/>
        </p:nvCxnSpPr>
        <p:spPr>
          <a:xfrm flipV="1">
            <a:off x="5338239" y="3824715"/>
            <a:ext cx="646128" cy="52734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2" name="Straight Arrow Connector 61">
            <a:extLst>
              <a:ext uri="{FF2B5EF4-FFF2-40B4-BE49-F238E27FC236}">
                <a16:creationId xmlns:a16="http://schemas.microsoft.com/office/drawing/2014/main" id="{093E4FFF-CB24-4967-9B6C-07E997D8D195}"/>
              </a:ext>
            </a:extLst>
          </p:cNvPr>
          <p:cNvCxnSpPr>
            <a:cxnSpLocks/>
            <a:stCxn id="39" idx="3"/>
            <a:endCxn id="41" idx="1"/>
          </p:cNvCxnSpPr>
          <p:nvPr/>
        </p:nvCxnSpPr>
        <p:spPr>
          <a:xfrm flipV="1">
            <a:off x="5338239" y="4045431"/>
            <a:ext cx="646128" cy="3066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5F519B65-2B77-4D25-AF10-21EBFB0AA18C}"/>
              </a:ext>
            </a:extLst>
          </p:cNvPr>
          <p:cNvCxnSpPr>
            <a:cxnSpLocks/>
            <a:stCxn id="39" idx="3"/>
            <a:endCxn id="45" idx="1"/>
          </p:cNvCxnSpPr>
          <p:nvPr/>
        </p:nvCxnSpPr>
        <p:spPr>
          <a:xfrm flipV="1">
            <a:off x="5338239" y="4266147"/>
            <a:ext cx="646128" cy="859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4" name="Straight Arrow Connector 63">
            <a:extLst>
              <a:ext uri="{FF2B5EF4-FFF2-40B4-BE49-F238E27FC236}">
                <a16:creationId xmlns:a16="http://schemas.microsoft.com/office/drawing/2014/main" id="{10BC9E72-CC41-4474-88E0-DA72643BDAE4}"/>
              </a:ext>
            </a:extLst>
          </p:cNvPr>
          <p:cNvCxnSpPr>
            <a:cxnSpLocks/>
            <a:stCxn id="39" idx="3"/>
            <a:endCxn id="48" idx="1"/>
          </p:cNvCxnSpPr>
          <p:nvPr/>
        </p:nvCxnSpPr>
        <p:spPr>
          <a:xfrm>
            <a:off x="5338239" y="4352058"/>
            <a:ext cx="646128" cy="13480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5" name="Straight Arrow Connector 64">
            <a:extLst>
              <a:ext uri="{FF2B5EF4-FFF2-40B4-BE49-F238E27FC236}">
                <a16:creationId xmlns:a16="http://schemas.microsoft.com/office/drawing/2014/main" id="{EEDA6582-8ED3-4365-969D-2E689A4CA951}"/>
              </a:ext>
            </a:extLst>
          </p:cNvPr>
          <p:cNvCxnSpPr>
            <a:cxnSpLocks/>
            <a:stCxn id="39" idx="3"/>
            <a:endCxn id="57" idx="1"/>
          </p:cNvCxnSpPr>
          <p:nvPr/>
        </p:nvCxnSpPr>
        <p:spPr>
          <a:xfrm>
            <a:off x="5338239" y="4352058"/>
            <a:ext cx="646128" cy="35552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E9737E4E-673E-4873-AFC3-6FD0FAAC05C0}"/>
              </a:ext>
            </a:extLst>
          </p:cNvPr>
          <p:cNvCxnSpPr>
            <a:cxnSpLocks/>
            <a:stCxn id="39" idx="3"/>
            <a:endCxn id="58" idx="1"/>
          </p:cNvCxnSpPr>
          <p:nvPr/>
        </p:nvCxnSpPr>
        <p:spPr>
          <a:xfrm>
            <a:off x="5338239" y="4352058"/>
            <a:ext cx="646128" cy="57623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2" name="TextBox 31">
            <a:extLst>
              <a:ext uri="{FF2B5EF4-FFF2-40B4-BE49-F238E27FC236}">
                <a16:creationId xmlns:a16="http://schemas.microsoft.com/office/drawing/2014/main" id="{C485584A-160C-4311-87B8-CA1555643ECA}"/>
              </a:ext>
            </a:extLst>
          </p:cNvPr>
          <p:cNvSpPr txBox="1"/>
          <p:nvPr/>
        </p:nvSpPr>
        <p:spPr>
          <a:xfrm>
            <a:off x="5957978" y="3519018"/>
            <a:ext cx="586699" cy="169277"/>
          </a:xfrm>
          <a:prstGeom prst="rect">
            <a:avLst/>
          </a:prstGeom>
        </p:spPr>
        <p:txBody>
          <a:bodyPr wrap="none" lIns="0" tIns="0" rIns="0" bIns="0" rtlCol="0" anchor="t" anchorCtr="0">
            <a:spAutoFit/>
          </a:bodyPr>
          <a:lstStyle/>
          <a:p>
            <a:r>
              <a:rPr lang="en-US" sz="1100"/>
              <a:t>Partitions</a:t>
            </a:r>
          </a:p>
        </p:txBody>
      </p:sp>
      <p:sp>
        <p:nvSpPr>
          <p:cNvPr id="37" name="Right Brace 36">
            <a:extLst>
              <a:ext uri="{FF2B5EF4-FFF2-40B4-BE49-F238E27FC236}">
                <a16:creationId xmlns:a16="http://schemas.microsoft.com/office/drawing/2014/main" id="{D58861A0-746E-4CA8-8786-6247AC0EFA1E}"/>
              </a:ext>
            </a:extLst>
          </p:cNvPr>
          <p:cNvSpPr/>
          <p:nvPr/>
        </p:nvSpPr>
        <p:spPr>
          <a:xfrm>
            <a:off x="6721011" y="3519017"/>
            <a:ext cx="196606" cy="1570091"/>
          </a:xfrm>
          <a:prstGeom prst="rightBrace">
            <a:avLst>
              <a:gd name="adj1" fmla="val 53238"/>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C1818DA2-009E-461A-B3D7-C9B20C071073}"/>
              </a:ext>
            </a:extLst>
          </p:cNvPr>
          <p:cNvSpPr txBox="1"/>
          <p:nvPr/>
        </p:nvSpPr>
        <p:spPr>
          <a:xfrm>
            <a:off x="7042001" y="4148309"/>
            <a:ext cx="634789" cy="338554"/>
          </a:xfrm>
          <a:prstGeom prst="rect">
            <a:avLst/>
          </a:prstGeom>
        </p:spPr>
        <p:txBody>
          <a:bodyPr wrap="none" lIns="0" tIns="0" rIns="0" bIns="0" rtlCol="0" anchor="t" anchorCtr="0">
            <a:spAutoFit/>
          </a:bodyPr>
          <a:lstStyle/>
          <a:p>
            <a:r>
              <a:rPr lang="en-US" sz="1100"/>
              <a:t>Consumer</a:t>
            </a:r>
            <a:br>
              <a:rPr lang="en-US" sz="1100"/>
            </a:br>
            <a:r>
              <a:rPr lang="en-US" sz="1100"/>
              <a:t>Groups</a:t>
            </a:r>
          </a:p>
        </p:txBody>
      </p:sp>
      <p:sp>
        <p:nvSpPr>
          <p:cNvPr id="72" name="Right Brace 71">
            <a:extLst>
              <a:ext uri="{FF2B5EF4-FFF2-40B4-BE49-F238E27FC236}">
                <a16:creationId xmlns:a16="http://schemas.microsoft.com/office/drawing/2014/main" id="{21467754-6BA7-4A4B-83B8-79785D0F9D68}"/>
              </a:ext>
            </a:extLst>
          </p:cNvPr>
          <p:cNvSpPr/>
          <p:nvPr/>
        </p:nvSpPr>
        <p:spPr>
          <a:xfrm>
            <a:off x="6807193" y="3519013"/>
            <a:ext cx="196606" cy="1570091"/>
          </a:xfrm>
          <a:prstGeom prst="rightBrace">
            <a:avLst>
              <a:gd name="adj1" fmla="val 50031"/>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3" name="Right Brace 72">
            <a:extLst>
              <a:ext uri="{FF2B5EF4-FFF2-40B4-BE49-F238E27FC236}">
                <a16:creationId xmlns:a16="http://schemas.microsoft.com/office/drawing/2014/main" id="{8D36891D-1CD8-4836-B0C1-B958663411D1}"/>
              </a:ext>
            </a:extLst>
          </p:cNvPr>
          <p:cNvSpPr/>
          <p:nvPr/>
        </p:nvSpPr>
        <p:spPr>
          <a:xfrm>
            <a:off x="6646387" y="3526377"/>
            <a:ext cx="196606" cy="1570091"/>
          </a:xfrm>
          <a:prstGeom prst="rightBrace">
            <a:avLst>
              <a:gd name="adj1" fmla="val 43616"/>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2113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101" name="Group 100">
            <a:extLst>
              <a:ext uri="{FF2B5EF4-FFF2-40B4-BE49-F238E27FC236}">
                <a16:creationId xmlns:a16="http://schemas.microsoft.com/office/drawing/2014/main" id="{85C79263-D66D-48CF-871D-84CA28CC7121}"/>
              </a:ext>
            </a:extLst>
          </p:cNvPr>
          <p:cNvGrpSpPr/>
          <p:nvPr/>
        </p:nvGrpSpPr>
        <p:grpSpPr>
          <a:xfrm>
            <a:off x="5861594" y="2045721"/>
            <a:ext cx="589629" cy="559939"/>
            <a:chOff x="7291752" y="3497903"/>
            <a:chExt cx="589629" cy="559939"/>
          </a:xfrm>
        </p:grpSpPr>
        <p:sp>
          <p:nvSpPr>
            <p:cNvPr id="103" name="Rectangle 102">
              <a:extLst>
                <a:ext uri="{FF2B5EF4-FFF2-40B4-BE49-F238E27FC236}">
                  <a16:creationId xmlns:a16="http://schemas.microsoft.com/office/drawing/2014/main" id="{44819EEC-4E5A-4697-980A-56B478D096E1}"/>
                </a:ext>
              </a:extLst>
            </p:cNvPr>
            <p:cNvSpPr/>
            <p:nvPr/>
          </p:nvSpPr>
          <p:spPr>
            <a:xfrm>
              <a:off x="7291752" y="3497903"/>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sp>
        <p:nvSpPr>
          <p:cNvPr id="41" name="Right Brace 40">
            <a:extLst>
              <a:ext uri="{FF2B5EF4-FFF2-40B4-BE49-F238E27FC236}">
                <a16:creationId xmlns:a16="http://schemas.microsoft.com/office/drawing/2014/main" id="{935CCE0F-0335-4771-BBDD-35CD706C5DDD}"/>
              </a:ext>
            </a:extLst>
          </p:cNvPr>
          <p:cNvSpPr/>
          <p:nvPr/>
        </p:nvSpPr>
        <p:spPr>
          <a:xfrm>
            <a:off x="7304033" y="1878484"/>
            <a:ext cx="301484" cy="3806888"/>
          </a:xfrm>
          <a:prstGeom prst="rightBrace">
            <a:avLst>
              <a:gd name="adj1" fmla="val 94094"/>
              <a:gd name="adj2" fmla="val 28962"/>
            </a:avLst>
          </a:prstGeom>
          <a:ln w="19050">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29F35B59-A200-49C4-BC62-50EF9837AD33}"/>
              </a:ext>
            </a:extLst>
          </p:cNvPr>
          <p:cNvCxnSpPr>
            <a:cxnSpLocks/>
          </p:cNvCxnSpPr>
          <p:nvPr/>
        </p:nvCxnSpPr>
        <p:spPr>
          <a:xfrm>
            <a:off x="8100253" y="1755206"/>
            <a:ext cx="0" cy="5026358"/>
          </a:xfrm>
          <a:prstGeom prst="line">
            <a:avLst/>
          </a:prstGeom>
        </p:spPr>
        <p:style>
          <a:lnRef idx="2">
            <a:schemeClr val="accent6"/>
          </a:lnRef>
          <a:fillRef idx="0">
            <a:schemeClr val="accent6"/>
          </a:fillRef>
          <a:effectRef idx="1">
            <a:schemeClr val="accent6"/>
          </a:effectRef>
          <a:fontRef idx="minor">
            <a:schemeClr val="tx1"/>
          </a:fontRef>
        </p:style>
      </p:cxnSp>
      <p:sp>
        <p:nvSpPr>
          <p:cNvPr id="141" name="Right Brace 140">
            <a:extLst>
              <a:ext uri="{FF2B5EF4-FFF2-40B4-BE49-F238E27FC236}">
                <a16:creationId xmlns:a16="http://schemas.microsoft.com/office/drawing/2014/main" id="{247BAB39-02F1-4649-960F-93A5F6EF3F49}"/>
              </a:ext>
            </a:extLst>
          </p:cNvPr>
          <p:cNvSpPr/>
          <p:nvPr/>
        </p:nvSpPr>
        <p:spPr>
          <a:xfrm>
            <a:off x="7584669" y="1878484"/>
            <a:ext cx="301484" cy="3806888"/>
          </a:xfrm>
          <a:prstGeom prst="rightBrace">
            <a:avLst>
              <a:gd name="adj1" fmla="val 94094"/>
              <a:gd name="adj2" fmla="val 77001"/>
            </a:avLst>
          </a:prstGeom>
          <a:ln w="19050">
            <a:solidFill>
              <a:schemeClr val="accent4">
                <a:lumMod val="50000"/>
              </a:schemeClr>
            </a:solidFill>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0CEFC8B-0D56-49DE-A5AC-A15A46011C1E}"/>
              </a:ext>
            </a:extLst>
          </p:cNvPr>
          <p:cNvSpPr txBox="1"/>
          <p:nvPr/>
        </p:nvSpPr>
        <p:spPr>
          <a:xfrm rot="16200000">
            <a:off x="6892121" y="1180648"/>
            <a:ext cx="1125308" cy="161583"/>
          </a:xfrm>
          <a:prstGeom prst="rect">
            <a:avLst/>
          </a:prstGeom>
        </p:spPr>
        <p:txBody>
          <a:bodyPr wrap="none" lIns="0" tIns="0" rIns="0" bIns="0" rtlCol="0" anchor="t" anchorCtr="0">
            <a:spAutoFit/>
          </a:bodyPr>
          <a:lstStyle/>
          <a:p>
            <a:r>
              <a:rPr lang="en-US" sz="1050">
                <a:solidFill>
                  <a:srgbClr val="0B7DD8"/>
                </a:solidFill>
              </a:rPr>
              <a:t>Consumer Group 1</a:t>
            </a:r>
          </a:p>
        </p:txBody>
      </p:sp>
      <p:sp>
        <p:nvSpPr>
          <p:cNvPr id="142" name="TextBox 141">
            <a:extLst>
              <a:ext uri="{FF2B5EF4-FFF2-40B4-BE49-F238E27FC236}">
                <a16:creationId xmlns:a16="http://schemas.microsoft.com/office/drawing/2014/main" id="{1735A1E8-7362-47A3-91E8-D6458C187BBA}"/>
              </a:ext>
            </a:extLst>
          </p:cNvPr>
          <p:cNvSpPr txBox="1"/>
          <p:nvPr/>
        </p:nvSpPr>
        <p:spPr>
          <a:xfrm rot="16200000">
            <a:off x="7172757" y="1183673"/>
            <a:ext cx="1125308" cy="161583"/>
          </a:xfrm>
          <a:prstGeom prst="rect">
            <a:avLst/>
          </a:prstGeom>
        </p:spPr>
        <p:txBody>
          <a:bodyPr wrap="none" lIns="0" tIns="0" rIns="0" bIns="0" rtlCol="0" anchor="t" anchorCtr="0">
            <a:spAutoFit/>
          </a:bodyPr>
          <a:lstStyle/>
          <a:p>
            <a:r>
              <a:rPr lang="en-US" sz="1050">
                <a:solidFill>
                  <a:srgbClr val="758A9C"/>
                </a:solidFill>
              </a:rPr>
              <a:t>Consumer Group 2</a:t>
            </a:r>
          </a:p>
        </p:txBody>
      </p:sp>
      <p:sp>
        <p:nvSpPr>
          <p:cNvPr id="143" name="TextBox 142">
            <a:extLst>
              <a:ext uri="{FF2B5EF4-FFF2-40B4-BE49-F238E27FC236}">
                <a16:creationId xmlns:a16="http://schemas.microsoft.com/office/drawing/2014/main" id="{6C4A8E57-C91B-4686-A7D1-C74C49213846}"/>
              </a:ext>
            </a:extLst>
          </p:cNvPr>
          <p:cNvSpPr txBox="1"/>
          <p:nvPr/>
        </p:nvSpPr>
        <p:spPr>
          <a:xfrm>
            <a:off x="8164138" y="5927484"/>
            <a:ext cx="1809791" cy="854080"/>
          </a:xfrm>
          <a:prstGeom prst="rect">
            <a:avLst/>
          </a:prstGeom>
        </p:spPr>
        <p:txBody>
          <a:bodyPr wrap="none" lIns="0" tIns="0" rIns="0" bIns="0" rtlCol="0" anchor="t" anchorCtr="0">
            <a:spAutoFit/>
          </a:bodyPr>
          <a:lstStyle/>
          <a:p>
            <a:r>
              <a:rPr lang="en-US" sz="1050" b="1"/>
              <a:t>Consumers choose</a:t>
            </a:r>
            <a:br>
              <a:rPr lang="en-US" sz="1050" b="1"/>
            </a:br>
            <a:r>
              <a:rPr lang="en-US" sz="1050" b="1"/>
              <a:t>their own preferred protocol</a:t>
            </a:r>
            <a:br>
              <a:rPr lang="en-US" sz="1050" b="1"/>
            </a:br>
            <a:endParaRPr lang="en-US" sz="1050" b="1"/>
          </a:p>
          <a:p>
            <a:r>
              <a:rPr lang="en-US" sz="1200"/>
              <a:t>OASIS AMQP 1.0</a:t>
            </a:r>
            <a:br>
              <a:rPr lang="en-US" sz="1200"/>
            </a:br>
            <a:r>
              <a:rPr lang="en-US" sz="1200"/>
              <a:t>Apache Kafka® RPC</a:t>
            </a:r>
          </a:p>
        </p:txBody>
      </p:sp>
      <p:sp>
        <p:nvSpPr>
          <p:cNvPr id="44" name="Speech Bubble: Rectangle 43">
            <a:extLst>
              <a:ext uri="{FF2B5EF4-FFF2-40B4-BE49-F238E27FC236}">
                <a16:creationId xmlns:a16="http://schemas.microsoft.com/office/drawing/2014/main" id="{3224A8FD-C1B4-439D-96C8-9269BA34E756}"/>
              </a:ext>
            </a:extLst>
          </p:cNvPr>
          <p:cNvSpPr/>
          <p:nvPr/>
        </p:nvSpPr>
        <p:spPr>
          <a:xfrm>
            <a:off x="2574067" y="5963161"/>
            <a:ext cx="4621679" cy="759215"/>
          </a:xfrm>
          <a:prstGeom prst="wedgeRectCallout">
            <a:avLst>
              <a:gd name="adj1" fmla="val -29598"/>
              <a:gd name="adj2" fmla="val -13005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An Event Hub is an event stream manager handling one or more independent log partitions. Different from Apache Kafka®, Event Hubs can optionally assign events to partitions on the server-side. </a:t>
            </a:r>
          </a:p>
        </p:txBody>
      </p:sp>
      <p:sp>
        <p:nvSpPr>
          <p:cNvPr id="145" name="Speech Bubble: Rectangle 144">
            <a:extLst>
              <a:ext uri="{FF2B5EF4-FFF2-40B4-BE49-F238E27FC236}">
                <a16:creationId xmlns:a16="http://schemas.microsoft.com/office/drawing/2014/main" id="{CE55528C-BA02-4786-8E25-E7847413BC15}"/>
              </a:ext>
            </a:extLst>
          </p:cNvPr>
          <p:cNvSpPr/>
          <p:nvPr/>
        </p:nvSpPr>
        <p:spPr>
          <a:xfrm>
            <a:off x="3468762" y="703732"/>
            <a:ext cx="3726989" cy="1035857"/>
          </a:xfrm>
          <a:prstGeom prst="wedgeRectCallout">
            <a:avLst>
              <a:gd name="adj1" fmla="val 1141"/>
              <a:gd name="adj2" fmla="val 7047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log partition is a durable, triple-replicated, append-only storage structure. Each partition has a throughput ceiling imposed by IO and compute limits. More partitions provide more throughput capacity, but also make consumption more complex.</a:t>
            </a:r>
          </a:p>
        </p:txBody>
      </p:sp>
      <p:sp>
        <p:nvSpPr>
          <p:cNvPr id="146" name="Speech Bubble: Rectangle 145">
            <a:extLst>
              <a:ext uri="{FF2B5EF4-FFF2-40B4-BE49-F238E27FC236}">
                <a16:creationId xmlns:a16="http://schemas.microsoft.com/office/drawing/2014/main" id="{F9141E96-B9B8-4659-9277-0ABE75E89884}"/>
              </a:ext>
            </a:extLst>
          </p:cNvPr>
          <p:cNvSpPr/>
          <p:nvPr/>
        </p:nvSpPr>
        <p:spPr>
          <a:xfrm>
            <a:off x="8728168" y="95255"/>
            <a:ext cx="3127515" cy="2568561"/>
          </a:xfrm>
          <a:prstGeom prst="wedgeRectCallout">
            <a:avLst>
              <a:gd name="adj1" fmla="val -77386"/>
              <a:gd name="adj2" fmla="val -759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consumer group is an optional mechanism to allow multiple parallel consumers to coordinate who owns which partition. </a:t>
            </a:r>
          </a:p>
          <a:p>
            <a:pPr algn="ctr"/>
            <a:br>
              <a:rPr lang="en-US" sz="1200"/>
            </a:br>
            <a:r>
              <a:rPr lang="en-US" sz="1200" b="1"/>
              <a:t>Kafka RPC: </a:t>
            </a:r>
            <a:r>
              <a:rPr lang="en-US" sz="1200"/>
              <a:t>Broker assigns partitions and checkpoints can be stored in the CG.</a:t>
            </a:r>
          </a:p>
          <a:p>
            <a:pPr algn="ctr"/>
            <a:endParaRPr lang="en-US" sz="1200"/>
          </a:p>
          <a:p>
            <a:pPr algn="ctr"/>
            <a:r>
              <a:rPr lang="en-US" sz="1200" b="1"/>
              <a:t>AMQP: </a:t>
            </a:r>
            <a:r>
              <a:rPr lang="en-US" sz="1200"/>
              <a:t>Clients choose leader using an external mechanism and can break leases using an epoch model. Checkpoints are external. AMQP with server-assigned partitions and CG checkpoints on roadmap.</a:t>
            </a:r>
          </a:p>
          <a:p>
            <a:pPr algn="ctr"/>
            <a:endParaRPr lang="en-US" sz="1200"/>
          </a:p>
        </p:txBody>
      </p:sp>
      <p:sp>
        <p:nvSpPr>
          <p:cNvPr id="147" name="Oval 146">
            <a:extLst>
              <a:ext uri="{FF2B5EF4-FFF2-40B4-BE49-F238E27FC236}">
                <a16:creationId xmlns:a16="http://schemas.microsoft.com/office/drawing/2014/main" id="{6162A45F-6BEA-426D-AE15-D3FF456E20E2}"/>
              </a:ext>
            </a:extLst>
          </p:cNvPr>
          <p:cNvSpPr/>
          <p:nvPr/>
        </p:nvSpPr>
        <p:spPr>
          <a:xfrm>
            <a:off x="8993153" y="2840403"/>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1</a:t>
            </a:r>
          </a:p>
        </p:txBody>
      </p:sp>
      <p:sp>
        <p:nvSpPr>
          <p:cNvPr id="148" name="Oval 147">
            <a:extLst>
              <a:ext uri="{FF2B5EF4-FFF2-40B4-BE49-F238E27FC236}">
                <a16:creationId xmlns:a16="http://schemas.microsoft.com/office/drawing/2014/main" id="{728E7F73-AA4C-4089-A4E8-FADBBB75B770}"/>
              </a:ext>
            </a:extLst>
          </p:cNvPr>
          <p:cNvSpPr/>
          <p:nvPr/>
        </p:nvSpPr>
        <p:spPr>
          <a:xfrm>
            <a:off x="8993153" y="3823420"/>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2</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p:cNvCxnSpPr>
          <p:nvPr/>
        </p:nvCxnSpPr>
        <p:spPr>
          <a:xfrm>
            <a:off x="7247184" y="2332212"/>
            <a:ext cx="1791870" cy="775136"/>
          </a:xfrm>
          <a:prstGeom prst="bentConnector3">
            <a:avLst>
              <a:gd name="adj1" fmla="val 6091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p:cNvCxnSpPr>
          <p:nvPr/>
        </p:nvCxnSpPr>
        <p:spPr>
          <a:xfrm>
            <a:off x="7247184" y="3283934"/>
            <a:ext cx="1791870" cy="145066"/>
          </a:xfrm>
          <a:prstGeom prst="bentConnector3">
            <a:avLst>
              <a:gd name="adj1" fmla="val 57039"/>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p:cNvCxnSpPr>
          <p:nvPr/>
        </p:nvCxnSpPr>
        <p:spPr>
          <a:xfrm flipV="1">
            <a:off x="7247184" y="4081891"/>
            <a:ext cx="1791870" cy="153765"/>
          </a:xfrm>
          <a:prstGeom prst="bentConnector3">
            <a:avLst>
              <a:gd name="adj1" fmla="val 55983"/>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p:cNvCxnSpPr>
          <p:nvPr/>
        </p:nvCxnSpPr>
        <p:spPr>
          <a:xfrm flipV="1">
            <a:off x="7247184" y="4464523"/>
            <a:ext cx="1791870" cy="767122"/>
          </a:xfrm>
          <a:prstGeom prst="bentConnector3">
            <a:avLst>
              <a:gd name="adj1" fmla="val 5563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Speech Bubble: Rectangle 151">
            <a:extLst>
              <a:ext uri="{FF2B5EF4-FFF2-40B4-BE49-F238E27FC236}">
                <a16:creationId xmlns:a16="http://schemas.microsoft.com/office/drawing/2014/main" id="{191249B3-F8DD-4F0F-A914-58576680F828}"/>
              </a:ext>
            </a:extLst>
          </p:cNvPr>
          <p:cNvSpPr/>
          <p:nvPr/>
        </p:nvSpPr>
        <p:spPr>
          <a:xfrm>
            <a:off x="10083559" y="2888244"/>
            <a:ext cx="1863494" cy="1268314"/>
          </a:xfrm>
          <a:prstGeom prst="wedgeRectCallout">
            <a:avLst>
              <a:gd name="adj1" fmla="val -63157"/>
              <a:gd name="adj2" fmla="val 315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on a consumer group own one or more partitions exclusively to ensure in-order processing.</a:t>
            </a:r>
          </a:p>
        </p:txBody>
      </p: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4</a:t>
            </a:r>
          </a:p>
        </p:txBody>
      </p:sp>
      <p:cxnSp>
        <p:nvCxnSpPr>
          <p:cNvPr id="79" name="Connector: Elbow 78">
            <a:extLst>
              <a:ext uri="{FF2B5EF4-FFF2-40B4-BE49-F238E27FC236}">
                <a16:creationId xmlns:a16="http://schemas.microsoft.com/office/drawing/2014/main" id="{92E9E2D9-ACF1-4C9C-8A96-B032D595A8A8}"/>
              </a:ext>
            </a:extLst>
          </p:cNvPr>
          <p:cNvCxnSpPr>
            <a:stCxn id="148" idx="4"/>
            <a:endCxn id="114" idx="2"/>
          </p:cNvCxnSpPr>
          <p:nvPr/>
        </p:nvCxnSpPr>
        <p:spPr>
          <a:xfrm rot="5400000">
            <a:off x="7419853" y="3461765"/>
            <a:ext cx="777241" cy="3304127"/>
          </a:xfrm>
          <a:prstGeom prst="bentConnector3">
            <a:avLst>
              <a:gd name="adj1" fmla="val 139960"/>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8FE74A73-0750-421D-85C8-C0AB1CE961C5}"/>
              </a:ext>
            </a:extLst>
          </p:cNvPr>
          <p:cNvCxnSpPr>
            <a:cxnSpLocks/>
            <a:endCxn id="118" idx="2"/>
          </p:cNvCxnSpPr>
          <p:nvPr/>
        </p:nvCxnSpPr>
        <p:spPr>
          <a:xfrm rot="10800000">
            <a:off x="5528941" y="5501634"/>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6A7BD0C-802F-4CC5-8466-049177876AC6}"/>
              </a:ext>
            </a:extLst>
          </p:cNvPr>
          <p:cNvCxnSpPr>
            <a:cxnSpLocks/>
          </p:cNvCxnSpPr>
          <p:nvPr/>
        </p:nvCxnSpPr>
        <p:spPr>
          <a:xfrm rot="10800000">
            <a:off x="4903821" y="5502810"/>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sp>
        <p:nvSpPr>
          <p:cNvPr id="161" name="Speech Bubble: Rectangle 160">
            <a:extLst>
              <a:ext uri="{FF2B5EF4-FFF2-40B4-BE49-F238E27FC236}">
                <a16:creationId xmlns:a16="http://schemas.microsoft.com/office/drawing/2014/main" id="{6BD777CE-0B2C-48E3-AD7E-6947FCC3D889}"/>
              </a:ext>
            </a:extLst>
          </p:cNvPr>
          <p:cNvSpPr/>
          <p:nvPr/>
        </p:nvSpPr>
        <p:spPr>
          <a:xfrm>
            <a:off x="10083559" y="4325307"/>
            <a:ext cx="1863494" cy="2437438"/>
          </a:xfrm>
          <a:prstGeom prst="wedgeRectCallout">
            <a:avLst>
              <a:gd name="adj1" fmla="val -78385"/>
              <a:gd name="adj2" fmla="val -1687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choose the initial log offset: </a:t>
            </a:r>
            <a:br>
              <a:rPr lang="en-US" sz="1200"/>
            </a:br>
            <a:br>
              <a:rPr lang="en-US" sz="1200"/>
            </a:br>
            <a:r>
              <a:rPr lang="en-US" sz="1200"/>
              <a:t>Start (oldest), End (newest), Timestamp, Sequence Number</a:t>
            </a:r>
            <a:br>
              <a:rPr lang="en-US" sz="1200"/>
            </a:br>
            <a:br>
              <a:rPr lang="en-US" sz="1200"/>
            </a:br>
            <a:r>
              <a:rPr lang="en-US" sz="1200"/>
              <a:t>Read progress is noted in checkpoints that can be stored anywhere.</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13597"/>
              <a:gd name="adj2" fmla="val 6733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Producers send using a protocol of their choosing, with or without setting a partition key. Partitions can also be targeted directly.</a:t>
            </a:r>
          </a:p>
        </p:txBody>
      </p:sp>
    </p:spTree>
    <p:extLst>
      <p:ext uri="{BB962C8B-B14F-4D97-AF65-F5344CB8AC3E}">
        <p14:creationId xmlns:p14="http://schemas.microsoft.com/office/powerpoint/2010/main" val="1304682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 Capture</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sp>
        <p:nvSpPr>
          <p:cNvPr id="103" name="Rectangle 102">
            <a:extLst>
              <a:ext uri="{FF2B5EF4-FFF2-40B4-BE49-F238E27FC236}">
                <a16:creationId xmlns:a16="http://schemas.microsoft.com/office/drawing/2014/main" id="{44819EEC-4E5A-4697-980A-56B478D096E1}"/>
              </a:ext>
            </a:extLst>
          </p:cNvPr>
          <p:cNvSpPr/>
          <p:nvPr/>
        </p:nvSpPr>
        <p:spPr>
          <a:xfrm>
            <a:off x="5861594" y="2045721"/>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2336" y="2065041"/>
            <a:ext cx="528145" cy="528145"/>
          </a:xfrm>
          <a:prstGeom prst="rect">
            <a:avLst/>
          </a:prstGeom>
        </p:spPr>
      </p:pic>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a:endCxn id="43" idx="2"/>
          </p:cNvCxnSpPr>
          <p:nvPr/>
        </p:nvCxnSpPr>
        <p:spPr>
          <a:xfrm>
            <a:off x="7247184" y="2332212"/>
            <a:ext cx="562412" cy="659303"/>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a:endCxn id="112" idx="2"/>
          </p:cNvCxnSpPr>
          <p:nvPr/>
        </p:nvCxnSpPr>
        <p:spPr>
          <a:xfrm flipV="1">
            <a:off x="7247184" y="3275711"/>
            <a:ext cx="562412" cy="8223"/>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a:endCxn id="122" idx="2"/>
          </p:cNvCxnSpPr>
          <p:nvPr/>
        </p:nvCxnSpPr>
        <p:spPr>
          <a:xfrm>
            <a:off x="7247184" y="4235656"/>
            <a:ext cx="572060" cy="1998"/>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a:endCxn id="123" idx="2"/>
          </p:cNvCxnSpPr>
          <p:nvPr/>
        </p:nvCxnSpPr>
        <p:spPr>
          <a:xfrm flipV="1">
            <a:off x="7247184" y="4547473"/>
            <a:ext cx="567245" cy="684172"/>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0</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50381"/>
              <a:gd name="adj2" fmla="val -7821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Event Hubs Capture allows organizing torrents of telemetry in batches that can be easily consumed by batch-oriented analytics frameworks. </a:t>
            </a:r>
          </a:p>
        </p:txBody>
      </p:sp>
      <p:sp>
        <p:nvSpPr>
          <p:cNvPr id="43" name="Oval 42">
            <a:extLst>
              <a:ext uri="{FF2B5EF4-FFF2-40B4-BE49-F238E27FC236}">
                <a16:creationId xmlns:a16="http://schemas.microsoft.com/office/drawing/2014/main" id="{D3ADF69C-BF94-4BE6-9B5C-3CC05B90A6B6}"/>
              </a:ext>
            </a:extLst>
          </p:cNvPr>
          <p:cNvSpPr/>
          <p:nvPr/>
        </p:nvSpPr>
        <p:spPr>
          <a:xfrm>
            <a:off x="7809596" y="2885492"/>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DCEE134-4CCB-4599-A223-299F7958E614}"/>
              </a:ext>
            </a:extLst>
          </p:cNvPr>
          <p:cNvSpPr/>
          <p:nvPr/>
        </p:nvSpPr>
        <p:spPr>
          <a:xfrm>
            <a:off x="7809596" y="316968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6CF87F-E5BE-49E0-AB13-673CA16E0340}"/>
              </a:ext>
            </a:extLst>
          </p:cNvPr>
          <p:cNvSpPr/>
          <p:nvPr/>
        </p:nvSpPr>
        <p:spPr>
          <a:xfrm>
            <a:off x="7819244" y="4131631"/>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47D7608-A802-4613-8F69-D3BDBF127B94}"/>
              </a:ext>
            </a:extLst>
          </p:cNvPr>
          <p:cNvSpPr/>
          <p:nvPr/>
        </p:nvSpPr>
        <p:spPr>
          <a:xfrm>
            <a:off x="7814429" y="4441450"/>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41ACB6-E0CC-49C9-924C-68FD3F9341D0}"/>
              </a:ext>
            </a:extLst>
          </p:cNvPr>
          <p:cNvSpPr/>
          <p:nvPr/>
        </p:nvSpPr>
        <p:spPr>
          <a:xfrm>
            <a:off x="7809596" y="2404127"/>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53" name="Rectangle 52">
            <a:extLst>
              <a:ext uri="{FF2B5EF4-FFF2-40B4-BE49-F238E27FC236}">
                <a16:creationId xmlns:a16="http://schemas.microsoft.com/office/drawing/2014/main" id="{E1F5BFFB-83A3-492A-BB91-2AEA2BEE981B}"/>
              </a:ext>
            </a:extLst>
          </p:cNvPr>
          <p:cNvSpPr/>
          <p:nvPr/>
        </p:nvSpPr>
        <p:spPr>
          <a:xfrm>
            <a:off x="10327599" y="1888843"/>
            <a:ext cx="1765331" cy="422817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05D97B81-18D9-4DBE-9724-0018FBEE1DDC}"/>
              </a:ext>
            </a:extLst>
          </p:cNvPr>
          <p:cNvSpPr txBox="1"/>
          <p:nvPr/>
        </p:nvSpPr>
        <p:spPr>
          <a:xfrm>
            <a:off x="10364734" y="1557376"/>
            <a:ext cx="1614413" cy="276999"/>
          </a:xfrm>
          <a:prstGeom prst="rect">
            <a:avLst/>
          </a:prstGeom>
          <a:noFill/>
        </p:spPr>
        <p:txBody>
          <a:bodyPr wrap="square">
            <a:spAutoFit/>
          </a:bodyPr>
          <a:lstStyle/>
          <a:p>
            <a:r>
              <a:rPr lang="en-US" sz="1200" b="1"/>
              <a:t>Azure Blob Storage</a:t>
            </a:r>
            <a:endParaRPr lang="en-US" sz="1200"/>
          </a:p>
        </p:txBody>
      </p:sp>
      <p:sp>
        <p:nvSpPr>
          <p:cNvPr id="125" name="TextBox 124">
            <a:extLst>
              <a:ext uri="{FF2B5EF4-FFF2-40B4-BE49-F238E27FC236}">
                <a16:creationId xmlns:a16="http://schemas.microsoft.com/office/drawing/2014/main" id="{3517BDFC-6CA7-40B1-AF4F-A773D6E3E5BD}"/>
              </a:ext>
            </a:extLst>
          </p:cNvPr>
          <p:cNvSpPr txBox="1"/>
          <p:nvPr/>
        </p:nvSpPr>
        <p:spPr>
          <a:xfrm>
            <a:off x="10311464" y="6180250"/>
            <a:ext cx="1765331" cy="276999"/>
          </a:xfrm>
          <a:prstGeom prst="rect">
            <a:avLst/>
          </a:prstGeom>
          <a:noFill/>
        </p:spPr>
        <p:txBody>
          <a:bodyPr wrap="square">
            <a:spAutoFit/>
          </a:bodyPr>
          <a:lstStyle/>
          <a:p>
            <a:r>
              <a:rPr lang="en-US" sz="1200" b="1"/>
              <a:t>Azure Data Lake Gen2</a:t>
            </a:r>
            <a:endParaRPr lang="en-US" sz="1200"/>
          </a:p>
        </p:txBody>
      </p:sp>
      <p:cxnSp>
        <p:nvCxnSpPr>
          <p:cNvPr id="126" name="Connector: Elbow 125">
            <a:extLst>
              <a:ext uri="{FF2B5EF4-FFF2-40B4-BE49-F238E27FC236}">
                <a16:creationId xmlns:a16="http://schemas.microsoft.com/office/drawing/2014/main" id="{EE6EECB1-7DAF-4D99-BF5A-28F0F6F8CF79}"/>
              </a:ext>
            </a:extLst>
          </p:cNvPr>
          <p:cNvCxnSpPr>
            <a:cxnSpLocks/>
          </p:cNvCxnSpPr>
          <p:nvPr/>
        </p:nvCxnSpPr>
        <p:spPr>
          <a:xfrm>
            <a:off x="8766393" y="2985982"/>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FB1FA8CB-8566-4B69-833E-C9630A73BEF2}"/>
              </a:ext>
            </a:extLst>
          </p:cNvPr>
          <p:cNvGrpSpPr/>
          <p:nvPr/>
        </p:nvGrpSpPr>
        <p:grpSpPr>
          <a:xfrm>
            <a:off x="10439286" y="1973295"/>
            <a:ext cx="864298" cy="453508"/>
            <a:chOff x="10477122" y="1878705"/>
            <a:chExt cx="864298" cy="453508"/>
          </a:xfrm>
        </p:grpSpPr>
        <p:sp>
          <p:nvSpPr>
            <p:cNvPr id="55" name="Rectangle 54">
              <a:extLst>
                <a:ext uri="{FF2B5EF4-FFF2-40B4-BE49-F238E27FC236}">
                  <a16:creationId xmlns:a16="http://schemas.microsoft.com/office/drawing/2014/main" id="{5D01022F-0C75-41D2-ACC7-E5533CB87990}"/>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9" name="Graphic 128" descr="Document outline">
              <a:extLst>
                <a:ext uri="{FF2B5EF4-FFF2-40B4-BE49-F238E27FC236}">
                  <a16:creationId xmlns:a16="http://schemas.microsoft.com/office/drawing/2014/main" id="{BEBB00C7-44CE-4CA8-BEF2-8C588404C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31" name="Graphic 130" descr="Document outline">
              <a:extLst>
                <a:ext uri="{FF2B5EF4-FFF2-40B4-BE49-F238E27FC236}">
                  <a16:creationId xmlns:a16="http://schemas.microsoft.com/office/drawing/2014/main" id="{CF856D16-E87B-4596-A652-9FC65AF3F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32" name="Graphic 131" descr="Document outline">
              <a:extLst>
                <a:ext uri="{FF2B5EF4-FFF2-40B4-BE49-F238E27FC236}">
                  <a16:creationId xmlns:a16="http://schemas.microsoft.com/office/drawing/2014/main" id="{41C9D8E9-7496-4035-8975-39EB2DE5F1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33" name="Graphic 132" descr="Document outline">
              <a:extLst>
                <a:ext uri="{FF2B5EF4-FFF2-40B4-BE49-F238E27FC236}">
                  <a16:creationId xmlns:a16="http://schemas.microsoft.com/office/drawing/2014/main" id="{EAE97115-3991-47CC-B87C-F2544F19D7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44" name="Graphic 143" descr="Document outline">
              <a:extLst>
                <a:ext uri="{FF2B5EF4-FFF2-40B4-BE49-F238E27FC236}">
                  <a16:creationId xmlns:a16="http://schemas.microsoft.com/office/drawing/2014/main" id="{61233A0A-D483-4F19-AC0E-890664019C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56" name="Graphic 155" descr="Document outline">
              <a:extLst>
                <a:ext uri="{FF2B5EF4-FFF2-40B4-BE49-F238E27FC236}">
                  <a16:creationId xmlns:a16="http://schemas.microsoft.com/office/drawing/2014/main" id="{26E78140-90BE-4B53-A0A8-2F5AA5603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58" name="Graphic 157" descr="Document outline">
              <a:extLst>
                <a:ext uri="{FF2B5EF4-FFF2-40B4-BE49-F238E27FC236}">
                  <a16:creationId xmlns:a16="http://schemas.microsoft.com/office/drawing/2014/main" id="{F9E76E20-DDCC-40E2-8770-87B7FAE1E4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59" name="Graphic 158" descr="Document outline">
              <a:extLst>
                <a:ext uri="{FF2B5EF4-FFF2-40B4-BE49-F238E27FC236}">
                  <a16:creationId xmlns:a16="http://schemas.microsoft.com/office/drawing/2014/main" id="{94A37605-8DE1-48E8-AB97-F1A2E2A830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63" name="Graphic 162" descr="Document outline">
              <a:extLst>
                <a:ext uri="{FF2B5EF4-FFF2-40B4-BE49-F238E27FC236}">
                  <a16:creationId xmlns:a16="http://schemas.microsoft.com/office/drawing/2014/main" id="{68B90387-154F-4102-AC51-FF5F313B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64" name="Graphic 163" descr="Document outline">
              <a:extLst>
                <a:ext uri="{FF2B5EF4-FFF2-40B4-BE49-F238E27FC236}">
                  <a16:creationId xmlns:a16="http://schemas.microsoft.com/office/drawing/2014/main" id="{3DAD7EA4-307D-4EB7-824A-C0A7AFC966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65" name="TextBox 164">
            <a:extLst>
              <a:ext uri="{FF2B5EF4-FFF2-40B4-BE49-F238E27FC236}">
                <a16:creationId xmlns:a16="http://schemas.microsoft.com/office/drawing/2014/main" id="{FEF23266-078D-45B0-896D-8A8A1B95F905}"/>
              </a:ext>
            </a:extLst>
          </p:cNvPr>
          <p:cNvSpPr txBox="1"/>
          <p:nvPr/>
        </p:nvSpPr>
        <p:spPr>
          <a:xfrm>
            <a:off x="5621882" y="274285"/>
            <a:ext cx="6259171" cy="253916"/>
          </a:xfrm>
          <a:prstGeom prst="rect">
            <a:avLst/>
          </a:prstGeom>
          <a:noFill/>
        </p:spPr>
        <p:txBody>
          <a:bodyPr wrap="square">
            <a:spAutoFit/>
          </a:bodyPr>
          <a:lstStyle/>
          <a:p>
            <a:pPr algn="r"/>
            <a:r>
              <a:rPr lang="en-US" sz="1000">
                <a:latin typeface="Consolas" panose="020B0609020204030204" pitchFamily="49" charset="0"/>
              </a:rPr>
              <a:t>{Namespace}/</a:t>
            </a:r>
            <a:r>
              <a:rPr lang="en-US" sz="1000" b="1">
                <a:latin typeface="Consolas" panose="020B0609020204030204" pitchFamily="49" charset="0"/>
              </a:rPr>
              <a:t>{EventHub}</a:t>
            </a:r>
            <a:r>
              <a:rPr lang="en-US" sz="1000">
                <a:latin typeface="Consolas" panose="020B0609020204030204" pitchFamily="49" charset="0"/>
              </a:rPr>
              <a:t>/</a:t>
            </a:r>
            <a:r>
              <a:rPr lang="en-US" sz="1000" b="1">
                <a:latin typeface="Consolas" panose="020B0609020204030204" pitchFamily="49" charset="0"/>
              </a:rPr>
              <a:t>{</a:t>
            </a:r>
            <a:r>
              <a:rPr lang="en-US" sz="1000" b="1" err="1">
                <a:latin typeface="Consolas" panose="020B0609020204030204" pitchFamily="49" charset="0"/>
              </a:rPr>
              <a:t>PartitionId</a:t>
            </a:r>
            <a:r>
              <a:rPr lang="en-US" sz="1000" b="1">
                <a:latin typeface="Consolas" panose="020B0609020204030204" pitchFamily="49" charset="0"/>
              </a:rPr>
              <a:t>}</a:t>
            </a:r>
            <a:r>
              <a:rPr lang="en-US" sz="1000">
                <a:latin typeface="Consolas" panose="020B0609020204030204" pitchFamily="49" charset="0"/>
              </a:rPr>
              <a:t>/{Year}/{Month}/{Day}/{Hour}/{Minute}/{Second}</a:t>
            </a:r>
          </a:p>
        </p:txBody>
      </p:sp>
      <p:sp>
        <p:nvSpPr>
          <p:cNvPr id="166" name="TextBox 165">
            <a:extLst>
              <a:ext uri="{FF2B5EF4-FFF2-40B4-BE49-F238E27FC236}">
                <a16:creationId xmlns:a16="http://schemas.microsoft.com/office/drawing/2014/main" id="{F9829D2F-9D71-4ED7-A2A0-C990ABE8B7B0}"/>
              </a:ext>
            </a:extLst>
          </p:cNvPr>
          <p:cNvSpPr txBox="1"/>
          <p:nvPr/>
        </p:nvSpPr>
        <p:spPr>
          <a:xfrm>
            <a:off x="7160679" y="677750"/>
            <a:ext cx="4720374" cy="400110"/>
          </a:xfrm>
          <a:prstGeom prst="rect">
            <a:avLst/>
          </a:prstGeom>
          <a:noFill/>
        </p:spPr>
        <p:txBody>
          <a:bodyPr wrap="square">
            <a:spAutoFit/>
          </a:bodyPr>
          <a:lstStyle/>
          <a:p>
            <a:pPr algn="r"/>
            <a:r>
              <a:rPr lang="en-US" sz="1000" b="0" i="0">
                <a:solidFill>
                  <a:srgbClr val="171717"/>
                </a:solidFill>
                <a:effectLst/>
                <a:latin typeface="Consolas" panose="020B0609020204030204" pitchFamily="49" charset="0"/>
              </a:rPr>
              <a:t>https://mystorageaccount.blob.core.windows.net/mycontainer/</a:t>
            </a:r>
            <a:br>
              <a:rPr lang="en-US" sz="1000" b="0" i="0">
                <a:solidFill>
                  <a:srgbClr val="171717"/>
                </a:solidFill>
                <a:effectLst/>
                <a:latin typeface="Consolas" panose="020B0609020204030204" pitchFamily="49" charset="0"/>
              </a:rPr>
            </a:br>
            <a:r>
              <a:rPr lang="en-US" sz="1000" b="0" i="0" err="1">
                <a:solidFill>
                  <a:srgbClr val="171717"/>
                </a:solidFill>
                <a:effectLst/>
                <a:latin typeface="Consolas" panose="020B0609020204030204" pitchFamily="49" charset="0"/>
              </a:rPr>
              <a:t>mynamespace</a:t>
            </a:r>
            <a:r>
              <a:rPr lang="en-US" sz="1000" b="0" i="0">
                <a:solidFill>
                  <a:srgbClr val="171717"/>
                </a:solidFill>
                <a:effectLst/>
                <a:latin typeface="Consolas" panose="020B0609020204030204" pitchFamily="49" charset="0"/>
              </a:rPr>
              <a:t>/myeventhub/0/2017/12/08/03/03/17.avro</a:t>
            </a:r>
            <a:endParaRPr lang="en-US" sz="1000">
              <a:latin typeface="Consolas" panose="020B0609020204030204" pitchFamily="49" charset="0"/>
            </a:endParaRPr>
          </a:p>
        </p:txBody>
      </p:sp>
      <p:sp>
        <p:nvSpPr>
          <p:cNvPr id="65" name="Right Brace 64">
            <a:extLst>
              <a:ext uri="{FF2B5EF4-FFF2-40B4-BE49-F238E27FC236}">
                <a16:creationId xmlns:a16="http://schemas.microsoft.com/office/drawing/2014/main" id="{DB5729B3-2183-409E-B0B2-7D546F0FFC87}"/>
              </a:ext>
            </a:extLst>
          </p:cNvPr>
          <p:cNvSpPr/>
          <p:nvPr/>
        </p:nvSpPr>
        <p:spPr>
          <a:xfrm rot="5400000">
            <a:off x="9597890" y="-901828"/>
            <a:ext cx="277000" cy="4161312"/>
          </a:xfrm>
          <a:prstGeom prst="rightBrace">
            <a:avLst>
              <a:gd name="adj1" fmla="val 38215"/>
              <a:gd name="adj2" fmla="val 24312"/>
            </a:avLst>
          </a:prstGeom>
          <a:ln>
            <a:solidFill>
              <a:srgbClr val="00B050"/>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D21D80D4-76BC-490D-B64E-C9B8B1E681F9}"/>
              </a:ext>
            </a:extLst>
          </p:cNvPr>
          <p:cNvCxnSpPr>
            <a:cxnSpLocks/>
          </p:cNvCxnSpPr>
          <p:nvPr/>
        </p:nvCxnSpPr>
        <p:spPr>
          <a:xfrm>
            <a:off x="6564761" y="504566"/>
            <a:ext cx="1723233" cy="477363"/>
          </a:xfrm>
          <a:prstGeom prst="bentConnector3">
            <a:avLst>
              <a:gd name="adj1" fmla="val -50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DB00661-17F3-46E1-B0C6-0F9B4413ABD3}"/>
              </a:ext>
            </a:extLst>
          </p:cNvPr>
          <p:cNvCxnSpPr>
            <a:cxnSpLocks/>
            <a:stCxn id="65" idx="1"/>
          </p:cNvCxnSpPr>
          <p:nvPr/>
        </p:nvCxnSpPr>
        <p:spPr>
          <a:xfrm>
            <a:off x="10805348" y="1317328"/>
            <a:ext cx="0" cy="556180"/>
          </a:xfrm>
          <a:prstGeom prst="straightConnector1">
            <a:avLst/>
          </a:prstGeom>
          <a:ln>
            <a:solidFill>
              <a:srgbClr val="00B050"/>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nvGrpSpPr>
          <p:cNvPr id="167" name="Group 166">
            <a:extLst>
              <a:ext uri="{FF2B5EF4-FFF2-40B4-BE49-F238E27FC236}">
                <a16:creationId xmlns:a16="http://schemas.microsoft.com/office/drawing/2014/main" id="{F487558E-E84A-4A0A-8262-E8A0F0D3DF24}"/>
              </a:ext>
            </a:extLst>
          </p:cNvPr>
          <p:cNvGrpSpPr/>
          <p:nvPr/>
        </p:nvGrpSpPr>
        <p:grpSpPr>
          <a:xfrm>
            <a:off x="10440049" y="2474016"/>
            <a:ext cx="864298" cy="453508"/>
            <a:chOff x="10477122" y="1878705"/>
            <a:chExt cx="864298" cy="453508"/>
          </a:xfrm>
        </p:grpSpPr>
        <p:sp>
          <p:nvSpPr>
            <p:cNvPr id="168" name="Rectangle 167">
              <a:extLst>
                <a:ext uri="{FF2B5EF4-FFF2-40B4-BE49-F238E27FC236}">
                  <a16:creationId xmlns:a16="http://schemas.microsoft.com/office/drawing/2014/main" id="{B596142F-16D7-47F4-B0EF-1286AC87724E}"/>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9" name="Graphic 168" descr="Document outline">
              <a:extLst>
                <a:ext uri="{FF2B5EF4-FFF2-40B4-BE49-F238E27FC236}">
                  <a16:creationId xmlns:a16="http://schemas.microsoft.com/office/drawing/2014/main" id="{E821D93A-EC28-4F4D-91BE-9508A4FFA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70" name="Graphic 169" descr="Document outline">
              <a:extLst>
                <a:ext uri="{FF2B5EF4-FFF2-40B4-BE49-F238E27FC236}">
                  <a16:creationId xmlns:a16="http://schemas.microsoft.com/office/drawing/2014/main" id="{BB87DDC6-364E-48FB-9572-B9BB246E4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71" name="Graphic 170" descr="Document outline">
              <a:extLst>
                <a:ext uri="{FF2B5EF4-FFF2-40B4-BE49-F238E27FC236}">
                  <a16:creationId xmlns:a16="http://schemas.microsoft.com/office/drawing/2014/main" id="{7CDB8AD2-E774-4DB7-9B69-B40CD09FF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72" name="Graphic 171" descr="Document outline">
              <a:extLst>
                <a:ext uri="{FF2B5EF4-FFF2-40B4-BE49-F238E27FC236}">
                  <a16:creationId xmlns:a16="http://schemas.microsoft.com/office/drawing/2014/main" id="{BCB8407D-ABB0-4980-A9B5-E85973B129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73" name="Graphic 172" descr="Document outline">
              <a:extLst>
                <a:ext uri="{FF2B5EF4-FFF2-40B4-BE49-F238E27FC236}">
                  <a16:creationId xmlns:a16="http://schemas.microsoft.com/office/drawing/2014/main" id="{CC47ED91-5914-425B-9402-198CC9B550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74" name="Graphic 173" descr="Document outline">
              <a:extLst>
                <a:ext uri="{FF2B5EF4-FFF2-40B4-BE49-F238E27FC236}">
                  <a16:creationId xmlns:a16="http://schemas.microsoft.com/office/drawing/2014/main" id="{B979B1C3-3ACB-4377-8202-D14AD67A6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75" name="Graphic 174" descr="Document outline">
              <a:extLst>
                <a:ext uri="{FF2B5EF4-FFF2-40B4-BE49-F238E27FC236}">
                  <a16:creationId xmlns:a16="http://schemas.microsoft.com/office/drawing/2014/main" id="{6DE3199D-3B72-47B6-9A41-1269D8821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76" name="Graphic 175" descr="Document outline">
              <a:extLst>
                <a:ext uri="{FF2B5EF4-FFF2-40B4-BE49-F238E27FC236}">
                  <a16:creationId xmlns:a16="http://schemas.microsoft.com/office/drawing/2014/main" id="{C4433889-AA0D-4542-A453-68146963D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77" name="Graphic 176" descr="Document outline">
              <a:extLst>
                <a:ext uri="{FF2B5EF4-FFF2-40B4-BE49-F238E27FC236}">
                  <a16:creationId xmlns:a16="http://schemas.microsoft.com/office/drawing/2014/main" id="{C4C2CD16-7FED-4A63-8259-FFE12A9FC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78" name="Graphic 177" descr="Document outline">
              <a:extLst>
                <a:ext uri="{FF2B5EF4-FFF2-40B4-BE49-F238E27FC236}">
                  <a16:creationId xmlns:a16="http://schemas.microsoft.com/office/drawing/2014/main" id="{65AE16D5-6430-482E-A089-6BE415761F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79" name="Group 178">
            <a:extLst>
              <a:ext uri="{FF2B5EF4-FFF2-40B4-BE49-F238E27FC236}">
                <a16:creationId xmlns:a16="http://schemas.microsoft.com/office/drawing/2014/main" id="{031B8478-57D7-4176-8ACE-EDE22C55B69C}"/>
              </a:ext>
            </a:extLst>
          </p:cNvPr>
          <p:cNvGrpSpPr/>
          <p:nvPr/>
        </p:nvGrpSpPr>
        <p:grpSpPr>
          <a:xfrm>
            <a:off x="10447191" y="2974737"/>
            <a:ext cx="864298" cy="453508"/>
            <a:chOff x="10477122" y="1878705"/>
            <a:chExt cx="864298" cy="453508"/>
          </a:xfrm>
        </p:grpSpPr>
        <p:sp>
          <p:nvSpPr>
            <p:cNvPr id="180" name="Rectangle 179">
              <a:extLst>
                <a:ext uri="{FF2B5EF4-FFF2-40B4-BE49-F238E27FC236}">
                  <a16:creationId xmlns:a16="http://schemas.microsoft.com/office/drawing/2014/main" id="{0E245F0E-6FE4-4D45-B78F-7B5FBC552756}"/>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1" name="Graphic 180" descr="Document outline">
              <a:extLst>
                <a:ext uri="{FF2B5EF4-FFF2-40B4-BE49-F238E27FC236}">
                  <a16:creationId xmlns:a16="http://schemas.microsoft.com/office/drawing/2014/main" id="{1E085653-7733-4E52-A813-E287FA025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82" name="Graphic 181" descr="Document outline">
              <a:extLst>
                <a:ext uri="{FF2B5EF4-FFF2-40B4-BE49-F238E27FC236}">
                  <a16:creationId xmlns:a16="http://schemas.microsoft.com/office/drawing/2014/main" id="{5EE9C716-3084-4A33-AC5F-45A4AE2EE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83" name="Graphic 182" descr="Document outline">
              <a:extLst>
                <a:ext uri="{FF2B5EF4-FFF2-40B4-BE49-F238E27FC236}">
                  <a16:creationId xmlns:a16="http://schemas.microsoft.com/office/drawing/2014/main" id="{BCF6C53D-2094-4EA9-B352-503586DE0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84" name="Graphic 183" descr="Document outline">
              <a:extLst>
                <a:ext uri="{FF2B5EF4-FFF2-40B4-BE49-F238E27FC236}">
                  <a16:creationId xmlns:a16="http://schemas.microsoft.com/office/drawing/2014/main" id="{9084588D-8120-469A-9861-6648CAFA0E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85" name="Graphic 184" descr="Document outline">
              <a:extLst>
                <a:ext uri="{FF2B5EF4-FFF2-40B4-BE49-F238E27FC236}">
                  <a16:creationId xmlns:a16="http://schemas.microsoft.com/office/drawing/2014/main" id="{4E0ED3B1-8E2D-4706-95B8-2D80ED59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86" name="Graphic 185" descr="Document outline">
              <a:extLst>
                <a:ext uri="{FF2B5EF4-FFF2-40B4-BE49-F238E27FC236}">
                  <a16:creationId xmlns:a16="http://schemas.microsoft.com/office/drawing/2014/main" id="{A9CC45DA-1B66-4021-A119-90BC1A12F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87" name="Graphic 186" descr="Document outline">
              <a:extLst>
                <a:ext uri="{FF2B5EF4-FFF2-40B4-BE49-F238E27FC236}">
                  <a16:creationId xmlns:a16="http://schemas.microsoft.com/office/drawing/2014/main" id="{C1CD2EA1-09FF-4493-BCBC-93D1B32855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88" name="Graphic 187" descr="Document outline">
              <a:extLst>
                <a:ext uri="{FF2B5EF4-FFF2-40B4-BE49-F238E27FC236}">
                  <a16:creationId xmlns:a16="http://schemas.microsoft.com/office/drawing/2014/main" id="{A36E0782-0E86-418F-B906-CD41DA1129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89" name="Graphic 188" descr="Document outline">
              <a:extLst>
                <a:ext uri="{FF2B5EF4-FFF2-40B4-BE49-F238E27FC236}">
                  <a16:creationId xmlns:a16="http://schemas.microsoft.com/office/drawing/2014/main" id="{8D48408C-0CDF-490A-97BE-80B138E69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90" name="Graphic 189" descr="Document outline">
              <a:extLst>
                <a:ext uri="{FF2B5EF4-FFF2-40B4-BE49-F238E27FC236}">
                  <a16:creationId xmlns:a16="http://schemas.microsoft.com/office/drawing/2014/main" id="{0BA1E3EC-4B6E-4A16-81B4-8909B9AD6C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91" name="Group 190">
            <a:extLst>
              <a:ext uri="{FF2B5EF4-FFF2-40B4-BE49-F238E27FC236}">
                <a16:creationId xmlns:a16="http://schemas.microsoft.com/office/drawing/2014/main" id="{FD3CA1FD-D507-40C1-8BDE-F2DE8DA6BB9F}"/>
              </a:ext>
            </a:extLst>
          </p:cNvPr>
          <p:cNvGrpSpPr/>
          <p:nvPr/>
        </p:nvGrpSpPr>
        <p:grpSpPr>
          <a:xfrm>
            <a:off x="10454333" y="3475458"/>
            <a:ext cx="864298" cy="453508"/>
            <a:chOff x="10477122" y="1878705"/>
            <a:chExt cx="864298" cy="453508"/>
          </a:xfrm>
        </p:grpSpPr>
        <p:sp>
          <p:nvSpPr>
            <p:cNvPr id="192" name="Rectangle 191">
              <a:extLst>
                <a:ext uri="{FF2B5EF4-FFF2-40B4-BE49-F238E27FC236}">
                  <a16:creationId xmlns:a16="http://schemas.microsoft.com/office/drawing/2014/main" id="{28A4E841-FE9A-4BE6-8D89-469D9F23A96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3" name="Graphic 192" descr="Document outline">
              <a:extLst>
                <a:ext uri="{FF2B5EF4-FFF2-40B4-BE49-F238E27FC236}">
                  <a16:creationId xmlns:a16="http://schemas.microsoft.com/office/drawing/2014/main" id="{B161BB10-1160-437D-AAA9-FFDB4171BA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4" name="Graphic 193" descr="Document outline">
              <a:extLst>
                <a:ext uri="{FF2B5EF4-FFF2-40B4-BE49-F238E27FC236}">
                  <a16:creationId xmlns:a16="http://schemas.microsoft.com/office/drawing/2014/main" id="{08CB4061-AB7D-4492-9BB3-A7901E7BE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95" name="Graphic 194" descr="Document outline">
              <a:extLst>
                <a:ext uri="{FF2B5EF4-FFF2-40B4-BE49-F238E27FC236}">
                  <a16:creationId xmlns:a16="http://schemas.microsoft.com/office/drawing/2014/main" id="{C0FC57F8-DBA0-49A2-BA51-32777D163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96" name="Graphic 195" descr="Document outline">
              <a:extLst>
                <a:ext uri="{FF2B5EF4-FFF2-40B4-BE49-F238E27FC236}">
                  <a16:creationId xmlns:a16="http://schemas.microsoft.com/office/drawing/2014/main" id="{5A9C4152-E2E1-4B0E-A852-4C7DEB05E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97" name="Graphic 196" descr="Document outline">
              <a:extLst>
                <a:ext uri="{FF2B5EF4-FFF2-40B4-BE49-F238E27FC236}">
                  <a16:creationId xmlns:a16="http://schemas.microsoft.com/office/drawing/2014/main" id="{75B49513-B89D-4DB1-8FA0-2BC36AD95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98" name="Graphic 197" descr="Document outline">
              <a:extLst>
                <a:ext uri="{FF2B5EF4-FFF2-40B4-BE49-F238E27FC236}">
                  <a16:creationId xmlns:a16="http://schemas.microsoft.com/office/drawing/2014/main" id="{A5AC9017-0DF9-40F2-A963-D73DF52D4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99" name="Graphic 198" descr="Document outline">
              <a:extLst>
                <a:ext uri="{FF2B5EF4-FFF2-40B4-BE49-F238E27FC236}">
                  <a16:creationId xmlns:a16="http://schemas.microsoft.com/office/drawing/2014/main" id="{03E0C930-9516-4D57-98F9-00D9731B5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00" name="Graphic 199" descr="Document outline">
              <a:extLst>
                <a:ext uri="{FF2B5EF4-FFF2-40B4-BE49-F238E27FC236}">
                  <a16:creationId xmlns:a16="http://schemas.microsoft.com/office/drawing/2014/main" id="{18B6CD8A-9505-46C9-8AE8-6458428544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01" name="Graphic 200" descr="Document outline">
              <a:extLst>
                <a:ext uri="{FF2B5EF4-FFF2-40B4-BE49-F238E27FC236}">
                  <a16:creationId xmlns:a16="http://schemas.microsoft.com/office/drawing/2014/main" id="{2CE69008-C29D-4A1B-81DE-1633178F9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02" name="Graphic 201" descr="Document outline">
              <a:extLst>
                <a:ext uri="{FF2B5EF4-FFF2-40B4-BE49-F238E27FC236}">
                  <a16:creationId xmlns:a16="http://schemas.microsoft.com/office/drawing/2014/main" id="{A176AC9D-4FD1-47EF-A37B-862448273E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03" name="Group 202">
            <a:extLst>
              <a:ext uri="{FF2B5EF4-FFF2-40B4-BE49-F238E27FC236}">
                <a16:creationId xmlns:a16="http://schemas.microsoft.com/office/drawing/2014/main" id="{B5FA5861-90A8-4D32-A1D0-47C1C75746F9}"/>
              </a:ext>
            </a:extLst>
          </p:cNvPr>
          <p:cNvGrpSpPr/>
          <p:nvPr/>
        </p:nvGrpSpPr>
        <p:grpSpPr>
          <a:xfrm>
            <a:off x="10461475" y="3976179"/>
            <a:ext cx="864298" cy="453508"/>
            <a:chOff x="10477122" y="1878705"/>
            <a:chExt cx="864298" cy="453508"/>
          </a:xfrm>
        </p:grpSpPr>
        <p:sp>
          <p:nvSpPr>
            <p:cNvPr id="204" name="Rectangle 203">
              <a:extLst>
                <a:ext uri="{FF2B5EF4-FFF2-40B4-BE49-F238E27FC236}">
                  <a16:creationId xmlns:a16="http://schemas.microsoft.com/office/drawing/2014/main" id="{C685716D-915A-4B98-A446-754EF0B7A4E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 name="Graphic 204" descr="Document outline">
              <a:extLst>
                <a:ext uri="{FF2B5EF4-FFF2-40B4-BE49-F238E27FC236}">
                  <a16:creationId xmlns:a16="http://schemas.microsoft.com/office/drawing/2014/main" id="{B4189E00-0858-4104-8402-0B728748B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06" name="Graphic 205" descr="Document outline">
              <a:extLst>
                <a:ext uri="{FF2B5EF4-FFF2-40B4-BE49-F238E27FC236}">
                  <a16:creationId xmlns:a16="http://schemas.microsoft.com/office/drawing/2014/main" id="{1C62AEB1-7FCF-46E7-99EC-F8BF1585A1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7" name="Graphic 206" descr="Document outline">
              <a:extLst>
                <a:ext uri="{FF2B5EF4-FFF2-40B4-BE49-F238E27FC236}">
                  <a16:creationId xmlns:a16="http://schemas.microsoft.com/office/drawing/2014/main" id="{90B6637A-E88B-4330-BAAC-1E82DC5A53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08" name="Graphic 207" descr="Document outline">
              <a:extLst>
                <a:ext uri="{FF2B5EF4-FFF2-40B4-BE49-F238E27FC236}">
                  <a16:creationId xmlns:a16="http://schemas.microsoft.com/office/drawing/2014/main" id="{C84763D9-8D89-4177-8DCC-9D6AAF8EF8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09" name="Graphic 208" descr="Document outline">
              <a:extLst>
                <a:ext uri="{FF2B5EF4-FFF2-40B4-BE49-F238E27FC236}">
                  <a16:creationId xmlns:a16="http://schemas.microsoft.com/office/drawing/2014/main" id="{604644C7-9CFD-43F1-90CF-C938C85D5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10" name="Graphic 209" descr="Document outline">
              <a:extLst>
                <a:ext uri="{FF2B5EF4-FFF2-40B4-BE49-F238E27FC236}">
                  <a16:creationId xmlns:a16="http://schemas.microsoft.com/office/drawing/2014/main" id="{023DD090-25FD-45C9-A847-E3ABC0608F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11" name="Graphic 210" descr="Document outline">
              <a:extLst>
                <a:ext uri="{FF2B5EF4-FFF2-40B4-BE49-F238E27FC236}">
                  <a16:creationId xmlns:a16="http://schemas.microsoft.com/office/drawing/2014/main" id="{5702829B-BC39-4D8C-A71D-C08A1907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12" name="Graphic 211" descr="Document outline">
              <a:extLst>
                <a:ext uri="{FF2B5EF4-FFF2-40B4-BE49-F238E27FC236}">
                  <a16:creationId xmlns:a16="http://schemas.microsoft.com/office/drawing/2014/main" id="{CD1C5B08-5C37-454B-B37C-CA7CB2431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13" name="Graphic 212" descr="Document outline">
              <a:extLst>
                <a:ext uri="{FF2B5EF4-FFF2-40B4-BE49-F238E27FC236}">
                  <a16:creationId xmlns:a16="http://schemas.microsoft.com/office/drawing/2014/main" id="{52FE2C53-55DD-4070-9120-06B16F4220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14" name="Graphic 213" descr="Document outline">
              <a:extLst>
                <a:ext uri="{FF2B5EF4-FFF2-40B4-BE49-F238E27FC236}">
                  <a16:creationId xmlns:a16="http://schemas.microsoft.com/office/drawing/2014/main" id="{AEAF9BA6-A62B-4DF3-AB52-E49DBB633D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15" name="Group 214">
            <a:extLst>
              <a:ext uri="{FF2B5EF4-FFF2-40B4-BE49-F238E27FC236}">
                <a16:creationId xmlns:a16="http://schemas.microsoft.com/office/drawing/2014/main" id="{F2DBCFE5-0C5E-4094-AA21-20842D9964EC}"/>
              </a:ext>
            </a:extLst>
          </p:cNvPr>
          <p:cNvGrpSpPr/>
          <p:nvPr/>
        </p:nvGrpSpPr>
        <p:grpSpPr>
          <a:xfrm>
            <a:off x="10468617" y="4476900"/>
            <a:ext cx="864298" cy="453508"/>
            <a:chOff x="10477122" y="1878705"/>
            <a:chExt cx="864298" cy="453508"/>
          </a:xfrm>
        </p:grpSpPr>
        <p:sp>
          <p:nvSpPr>
            <p:cNvPr id="216" name="Rectangle 215">
              <a:extLst>
                <a:ext uri="{FF2B5EF4-FFF2-40B4-BE49-F238E27FC236}">
                  <a16:creationId xmlns:a16="http://schemas.microsoft.com/office/drawing/2014/main" id="{A606F288-8002-42D6-BDAD-70D53EC3116D}"/>
                </a:ext>
              </a:extLst>
            </p:cNvPr>
            <p:cNvSpPr/>
            <p:nvPr/>
          </p:nvSpPr>
          <p:spPr>
            <a:xfrm>
              <a:off x="10477122" y="1878705"/>
              <a:ext cx="864298" cy="45350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7" name="Graphic 216" descr="Document outline">
              <a:extLst>
                <a:ext uri="{FF2B5EF4-FFF2-40B4-BE49-F238E27FC236}">
                  <a16:creationId xmlns:a16="http://schemas.microsoft.com/office/drawing/2014/main" id="{E8EC8A2E-466E-4581-AB10-39D0E9E314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18" name="Graphic 217" descr="Document outline">
              <a:extLst>
                <a:ext uri="{FF2B5EF4-FFF2-40B4-BE49-F238E27FC236}">
                  <a16:creationId xmlns:a16="http://schemas.microsoft.com/office/drawing/2014/main" id="{194D06BC-EA14-48EE-B662-CEA6445E53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19" name="Graphic 218" descr="Document outline">
              <a:extLst>
                <a:ext uri="{FF2B5EF4-FFF2-40B4-BE49-F238E27FC236}">
                  <a16:creationId xmlns:a16="http://schemas.microsoft.com/office/drawing/2014/main" id="{467C0869-8626-42FB-ACA0-2917BA5C6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20" name="Graphic 219" descr="Document outline">
              <a:extLst>
                <a:ext uri="{FF2B5EF4-FFF2-40B4-BE49-F238E27FC236}">
                  <a16:creationId xmlns:a16="http://schemas.microsoft.com/office/drawing/2014/main" id="{369D24BE-2B2C-4BBE-A50D-345D59D4EE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1" name="Graphic 220" descr="Document outline">
              <a:extLst>
                <a:ext uri="{FF2B5EF4-FFF2-40B4-BE49-F238E27FC236}">
                  <a16:creationId xmlns:a16="http://schemas.microsoft.com/office/drawing/2014/main" id="{B7FC1ACF-AA16-4EAF-BEB9-1A356B4BD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22" name="Graphic 221" descr="Document outline">
              <a:extLst>
                <a:ext uri="{FF2B5EF4-FFF2-40B4-BE49-F238E27FC236}">
                  <a16:creationId xmlns:a16="http://schemas.microsoft.com/office/drawing/2014/main" id="{9C599E9C-BA35-4366-8760-8E2DCABA24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23" name="Graphic 222" descr="Document outline">
              <a:extLst>
                <a:ext uri="{FF2B5EF4-FFF2-40B4-BE49-F238E27FC236}">
                  <a16:creationId xmlns:a16="http://schemas.microsoft.com/office/drawing/2014/main" id="{DD963F0B-296D-4725-AC58-3CC8F63778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24" name="Graphic 223" descr="Document outline">
              <a:extLst>
                <a:ext uri="{FF2B5EF4-FFF2-40B4-BE49-F238E27FC236}">
                  <a16:creationId xmlns:a16="http://schemas.microsoft.com/office/drawing/2014/main" id="{65E6156C-277F-438A-9279-119895CC9A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25" name="Graphic 224" descr="Document outline">
              <a:extLst>
                <a:ext uri="{FF2B5EF4-FFF2-40B4-BE49-F238E27FC236}">
                  <a16:creationId xmlns:a16="http://schemas.microsoft.com/office/drawing/2014/main" id="{80A454C5-F9EB-4278-B525-0728E01E9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26" name="Graphic 225" descr="Document outline">
              <a:extLst>
                <a:ext uri="{FF2B5EF4-FFF2-40B4-BE49-F238E27FC236}">
                  <a16:creationId xmlns:a16="http://schemas.microsoft.com/office/drawing/2014/main" id="{D9BFAC70-566F-4169-A621-1013E633F5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29" name="Group 228">
            <a:extLst>
              <a:ext uri="{FF2B5EF4-FFF2-40B4-BE49-F238E27FC236}">
                <a16:creationId xmlns:a16="http://schemas.microsoft.com/office/drawing/2014/main" id="{BC26CFFC-EDE4-4CAC-9A94-215B8C205A1F}"/>
              </a:ext>
            </a:extLst>
          </p:cNvPr>
          <p:cNvGrpSpPr/>
          <p:nvPr/>
        </p:nvGrpSpPr>
        <p:grpSpPr>
          <a:xfrm>
            <a:off x="10469247" y="4977004"/>
            <a:ext cx="864298" cy="453508"/>
            <a:chOff x="10477122" y="1878705"/>
            <a:chExt cx="864298" cy="453508"/>
          </a:xfrm>
        </p:grpSpPr>
        <p:sp>
          <p:nvSpPr>
            <p:cNvPr id="230" name="Rectangle 229">
              <a:extLst>
                <a:ext uri="{FF2B5EF4-FFF2-40B4-BE49-F238E27FC236}">
                  <a16:creationId xmlns:a16="http://schemas.microsoft.com/office/drawing/2014/main" id="{3CB5B871-42A3-4E8E-8860-2D2046E17759}"/>
                </a:ext>
              </a:extLst>
            </p:cNvPr>
            <p:cNvSpPr/>
            <p:nvPr/>
          </p:nvSpPr>
          <p:spPr>
            <a:xfrm>
              <a:off x="10477122" y="1878705"/>
              <a:ext cx="864298" cy="453508"/>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1" name="Graphic 230" descr="Document outline">
              <a:extLst>
                <a:ext uri="{FF2B5EF4-FFF2-40B4-BE49-F238E27FC236}">
                  <a16:creationId xmlns:a16="http://schemas.microsoft.com/office/drawing/2014/main" id="{D7781DE7-71D9-41F8-9C52-99F627D8C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32" name="Graphic 231" descr="Document outline">
              <a:extLst>
                <a:ext uri="{FF2B5EF4-FFF2-40B4-BE49-F238E27FC236}">
                  <a16:creationId xmlns:a16="http://schemas.microsoft.com/office/drawing/2014/main" id="{C470F6A4-6F78-4DF6-8550-86727D81C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33" name="Graphic 232" descr="Document outline">
              <a:extLst>
                <a:ext uri="{FF2B5EF4-FFF2-40B4-BE49-F238E27FC236}">
                  <a16:creationId xmlns:a16="http://schemas.microsoft.com/office/drawing/2014/main" id="{E7AE640E-316B-4767-BD91-E87F81D518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34" name="Graphic 233" descr="Document outline">
              <a:extLst>
                <a:ext uri="{FF2B5EF4-FFF2-40B4-BE49-F238E27FC236}">
                  <a16:creationId xmlns:a16="http://schemas.microsoft.com/office/drawing/2014/main" id="{D6B73C5C-DA77-47B7-B469-C556B90669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35" name="Graphic 234" descr="Document outline">
              <a:extLst>
                <a:ext uri="{FF2B5EF4-FFF2-40B4-BE49-F238E27FC236}">
                  <a16:creationId xmlns:a16="http://schemas.microsoft.com/office/drawing/2014/main" id="{7E9E68E9-7BA8-424E-96C5-4CFDEF0F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6" name="Graphic 235" descr="Document outline">
              <a:extLst>
                <a:ext uri="{FF2B5EF4-FFF2-40B4-BE49-F238E27FC236}">
                  <a16:creationId xmlns:a16="http://schemas.microsoft.com/office/drawing/2014/main" id="{13EADE83-C719-4FB9-9895-DBC0F4D1F5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37" name="Graphic 236" descr="Document outline">
              <a:extLst>
                <a:ext uri="{FF2B5EF4-FFF2-40B4-BE49-F238E27FC236}">
                  <a16:creationId xmlns:a16="http://schemas.microsoft.com/office/drawing/2014/main" id="{EA5434A4-B575-4913-B213-43EDE6030F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38" name="Graphic 237" descr="Document outline">
              <a:extLst>
                <a:ext uri="{FF2B5EF4-FFF2-40B4-BE49-F238E27FC236}">
                  <a16:creationId xmlns:a16="http://schemas.microsoft.com/office/drawing/2014/main" id="{DFBFA3F1-82B6-440D-883F-4BC0D028B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39" name="Graphic 238" descr="Document outline">
              <a:extLst>
                <a:ext uri="{FF2B5EF4-FFF2-40B4-BE49-F238E27FC236}">
                  <a16:creationId xmlns:a16="http://schemas.microsoft.com/office/drawing/2014/main" id="{6DD98A78-29A3-479B-9D9C-98DED2862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40" name="Graphic 239" descr="Document outline">
              <a:extLst>
                <a:ext uri="{FF2B5EF4-FFF2-40B4-BE49-F238E27FC236}">
                  <a16:creationId xmlns:a16="http://schemas.microsoft.com/office/drawing/2014/main" id="{A5188875-F314-40FF-8E76-3C530F1EB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cxnSp>
        <p:nvCxnSpPr>
          <p:cNvPr id="242" name="Straight Arrow Connector 241">
            <a:extLst>
              <a:ext uri="{FF2B5EF4-FFF2-40B4-BE49-F238E27FC236}">
                <a16:creationId xmlns:a16="http://schemas.microsoft.com/office/drawing/2014/main" id="{D1418C8A-17F9-4DDE-A045-035BB23D371E}"/>
              </a:ext>
            </a:extLst>
          </p:cNvPr>
          <p:cNvCxnSpPr>
            <a:cxnSpLocks/>
          </p:cNvCxnSpPr>
          <p:nvPr/>
        </p:nvCxnSpPr>
        <p:spPr>
          <a:xfrm>
            <a:off x="11382297" y="2020508"/>
            <a:ext cx="16754" cy="391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E88B989F-1451-4AC4-942A-5C386965293A}"/>
              </a:ext>
            </a:extLst>
          </p:cNvPr>
          <p:cNvSpPr txBox="1"/>
          <p:nvPr/>
        </p:nvSpPr>
        <p:spPr>
          <a:xfrm>
            <a:off x="11432490" y="3097538"/>
            <a:ext cx="252938" cy="161583"/>
          </a:xfrm>
          <a:prstGeom prst="rect">
            <a:avLst/>
          </a:prstGeom>
        </p:spPr>
        <p:txBody>
          <a:bodyPr wrap="square" lIns="0" tIns="0" rIns="0" bIns="0" rtlCol="0" anchor="t" anchorCtr="0">
            <a:spAutoFit/>
          </a:bodyPr>
          <a:lstStyle/>
          <a:p>
            <a:r>
              <a:rPr lang="en-US" sz="1050"/>
              <a:t>Hot</a:t>
            </a:r>
          </a:p>
        </p:txBody>
      </p:sp>
      <p:sp>
        <p:nvSpPr>
          <p:cNvPr id="247" name="TextBox 246">
            <a:extLst>
              <a:ext uri="{FF2B5EF4-FFF2-40B4-BE49-F238E27FC236}">
                <a16:creationId xmlns:a16="http://schemas.microsoft.com/office/drawing/2014/main" id="{4BA30118-EAF1-4A93-9AD3-8F7160521A3C}"/>
              </a:ext>
            </a:extLst>
          </p:cNvPr>
          <p:cNvSpPr txBox="1"/>
          <p:nvPr/>
        </p:nvSpPr>
        <p:spPr>
          <a:xfrm>
            <a:off x="11432040" y="1973295"/>
            <a:ext cx="648503" cy="415498"/>
          </a:xfrm>
          <a:prstGeom prst="rect">
            <a:avLst/>
          </a:prstGeom>
        </p:spPr>
        <p:txBody>
          <a:bodyPr wrap="square" lIns="0" tIns="0" rIns="0" bIns="0" rtlCol="0" anchor="t" anchorCtr="0">
            <a:spAutoFit/>
          </a:bodyPr>
          <a:lstStyle/>
          <a:p>
            <a:r>
              <a:rPr lang="en-US" sz="900" b="1"/>
              <a:t>Lifecycle Policy</a:t>
            </a:r>
            <a:br>
              <a:rPr lang="en-US" sz="900" b="1"/>
            </a:br>
            <a:r>
              <a:rPr lang="en-US" sz="900" b="1"/>
              <a:t>Automation</a:t>
            </a:r>
          </a:p>
        </p:txBody>
      </p:sp>
      <p:sp>
        <p:nvSpPr>
          <p:cNvPr id="248" name="TextBox 247">
            <a:extLst>
              <a:ext uri="{FF2B5EF4-FFF2-40B4-BE49-F238E27FC236}">
                <a16:creationId xmlns:a16="http://schemas.microsoft.com/office/drawing/2014/main" id="{3BF91E5A-5DA2-4B8E-AB1C-9CB66BE36676}"/>
              </a:ext>
            </a:extLst>
          </p:cNvPr>
          <p:cNvSpPr txBox="1"/>
          <p:nvPr/>
        </p:nvSpPr>
        <p:spPr>
          <a:xfrm>
            <a:off x="11432490" y="4599610"/>
            <a:ext cx="381077" cy="161583"/>
          </a:xfrm>
          <a:prstGeom prst="rect">
            <a:avLst/>
          </a:prstGeom>
        </p:spPr>
        <p:txBody>
          <a:bodyPr wrap="square" lIns="0" tIns="0" rIns="0" bIns="0" rtlCol="0" anchor="t" anchorCtr="0">
            <a:spAutoFit/>
          </a:bodyPr>
          <a:lstStyle/>
          <a:p>
            <a:r>
              <a:rPr lang="en-US" sz="1050"/>
              <a:t>Cool</a:t>
            </a:r>
          </a:p>
        </p:txBody>
      </p:sp>
      <p:sp>
        <p:nvSpPr>
          <p:cNvPr id="249" name="TextBox 248">
            <a:extLst>
              <a:ext uri="{FF2B5EF4-FFF2-40B4-BE49-F238E27FC236}">
                <a16:creationId xmlns:a16="http://schemas.microsoft.com/office/drawing/2014/main" id="{E177CAB8-ABAB-45E4-AA00-A96B19F2898B}"/>
              </a:ext>
            </a:extLst>
          </p:cNvPr>
          <p:cNvSpPr txBox="1"/>
          <p:nvPr/>
        </p:nvSpPr>
        <p:spPr>
          <a:xfrm>
            <a:off x="11432490" y="5111710"/>
            <a:ext cx="553581" cy="161583"/>
          </a:xfrm>
          <a:prstGeom prst="rect">
            <a:avLst/>
          </a:prstGeom>
        </p:spPr>
        <p:txBody>
          <a:bodyPr wrap="square" lIns="0" tIns="0" rIns="0" bIns="0" rtlCol="0" anchor="t" anchorCtr="0">
            <a:spAutoFit/>
          </a:bodyPr>
          <a:lstStyle/>
          <a:p>
            <a:r>
              <a:rPr lang="en-US" sz="1050"/>
              <a:t>Archived</a:t>
            </a:r>
          </a:p>
        </p:txBody>
      </p:sp>
      <p:grpSp>
        <p:nvGrpSpPr>
          <p:cNvPr id="250" name="Group 249">
            <a:extLst>
              <a:ext uri="{FF2B5EF4-FFF2-40B4-BE49-F238E27FC236}">
                <a16:creationId xmlns:a16="http://schemas.microsoft.com/office/drawing/2014/main" id="{31F9783E-391B-47CA-8D0A-2B6646B49ECE}"/>
              </a:ext>
            </a:extLst>
          </p:cNvPr>
          <p:cNvGrpSpPr/>
          <p:nvPr/>
        </p:nvGrpSpPr>
        <p:grpSpPr>
          <a:xfrm>
            <a:off x="10477534" y="5477108"/>
            <a:ext cx="864298" cy="453508"/>
            <a:chOff x="10477122" y="1878705"/>
            <a:chExt cx="864298" cy="453508"/>
          </a:xfrm>
          <a:noFill/>
        </p:grpSpPr>
        <p:sp>
          <p:nvSpPr>
            <p:cNvPr id="251" name="Rectangle 250">
              <a:extLst>
                <a:ext uri="{FF2B5EF4-FFF2-40B4-BE49-F238E27FC236}">
                  <a16:creationId xmlns:a16="http://schemas.microsoft.com/office/drawing/2014/main" id="{64EC6FD2-B11B-41EA-8D56-A583EE211602}"/>
                </a:ext>
              </a:extLst>
            </p:cNvPr>
            <p:cNvSpPr/>
            <p:nvPr/>
          </p:nvSpPr>
          <p:spPr>
            <a:xfrm>
              <a:off x="10477122" y="1878705"/>
              <a:ext cx="864298" cy="453508"/>
            </a:xfrm>
            <a:prstGeom prst="rect">
              <a:avLst/>
            </a:prstGeom>
            <a:grp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2" name="Graphic 251" descr="Document outline">
              <a:extLst>
                <a:ext uri="{FF2B5EF4-FFF2-40B4-BE49-F238E27FC236}">
                  <a16:creationId xmlns:a16="http://schemas.microsoft.com/office/drawing/2014/main" id="{0E51DFA2-917F-4D4A-BF13-F28D4707EA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1925918"/>
              <a:ext cx="168285" cy="168285"/>
            </a:xfrm>
            <a:prstGeom prst="rect">
              <a:avLst/>
            </a:prstGeom>
          </p:spPr>
        </p:pic>
        <p:pic>
          <p:nvPicPr>
            <p:cNvPr id="253" name="Graphic 252" descr="Document outline">
              <a:extLst>
                <a:ext uri="{FF2B5EF4-FFF2-40B4-BE49-F238E27FC236}">
                  <a16:creationId xmlns:a16="http://schemas.microsoft.com/office/drawing/2014/main" id="{4A1C37C2-FBD1-4BDC-AF8C-BCEBB7EC3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1925918"/>
              <a:ext cx="168285" cy="168285"/>
            </a:xfrm>
            <a:prstGeom prst="rect">
              <a:avLst/>
            </a:prstGeom>
          </p:spPr>
        </p:pic>
        <p:pic>
          <p:nvPicPr>
            <p:cNvPr id="254" name="Graphic 253" descr="Document outline">
              <a:extLst>
                <a:ext uri="{FF2B5EF4-FFF2-40B4-BE49-F238E27FC236}">
                  <a16:creationId xmlns:a16="http://schemas.microsoft.com/office/drawing/2014/main" id="{1D56F548-C315-490D-8CEE-76C5843C4E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1925918"/>
              <a:ext cx="168285" cy="168285"/>
            </a:xfrm>
            <a:prstGeom prst="rect">
              <a:avLst/>
            </a:prstGeom>
          </p:spPr>
        </p:pic>
        <p:pic>
          <p:nvPicPr>
            <p:cNvPr id="255" name="Graphic 254" descr="Document outline">
              <a:extLst>
                <a:ext uri="{FF2B5EF4-FFF2-40B4-BE49-F238E27FC236}">
                  <a16:creationId xmlns:a16="http://schemas.microsoft.com/office/drawing/2014/main" id="{1CA4FD9E-EF09-4653-A1FF-2C61609D4D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1925918"/>
              <a:ext cx="168285" cy="168285"/>
            </a:xfrm>
            <a:prstGeom prst="rect">
              <a:avLst/>
            </a:prstGeom>
          </p:spPr>
        </p:pic>
        <p:pic>
          <p:nvPicPr>
            <p:cNvPr id="256" name="Graphic 255" descr="Document outline">
              <a:extLst>
                <a:ext uri="{FF2B5EF4-FFF2-40B4-BE49-F238E27FC236}">
                  <a16:creationId xmlns:a16="http://schemas.microsoft.com/office/drawing/2014/main" id="{3DFC489E-BEB9-4F92-BAFA-3153AC0082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1925918"/>
              <a:ext cx="168285" cy="168285"/>
            </a:xfrm>
            <a:prstGeom prst="rect">
              <a:avLst/>
            </a:prstGeom>
          </p:spPr>
        </p:pic>
        <p:pic>
          <p:nvPicPr>
            <p:cNvPr id="257" name="Graphic 256" descr="Document outline">
              <a:extLst>
                <a:ext uri="{FF2B5EF4-FFF2-40B4-BE49-F238E27FC236}">
                  <a16:creationId xmlns:a16="http://schemas.microsoft.com/office/drawing/2014/main" id="{BE2A46B6-C475-40F8-8E30-6ED6F7186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2117714"/>
              <a:ext cx="168285" cy="168285"/>
            </a:xfrm>
            <a:prstGeom prst="rect">
              <a:avLst/>
            </a:prstGeom>
          </p:spPr>
        </p:pic>
        <p:pic>
          <p:nvPicPr>
            <p:cNvPr id="258" name="Graphic 257" descr="Document outline">
              <a:extLst>
                <a:ext uri="{FF2B5EF4-FFF2-40B4-BE49-F238E27FC236}">
                  <a16:creationId xmlns:a16="http://schemas.microsoft.com/office/drawing/2014/main" id="{8750188B-A519-4878-AE35-99F0FA3F69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2117714"/>
              <a:ext cx="168285" cy="168285"/>
            </a:xfrm>
            <a:prstGeom prst="rect">
              <a:avLst/>
            </a:prstGeom>
          </p:spPr>
        </p:pic>
        <p:pic>
          <p:nvPicPr>
            <p:cNvPr id="259" name="Graphic 258" descr="Document outline">
              <a:extLst>
                <a:ext uri="{FF2B5EF4-FFF2-40B4-BE49-F238E27FC236}">
                  <a16:creationId xmlns:a16="http://schemas.microsoft.com/office/drawing/2014/main" id="{6BC5CB40-BE69-4931-BF05-9B247A3E06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2117714"/>
              <a:ext cx="168285" cy="168285"/>
            </a:xfrm>
            <a:prstGeom prst="rect">
              <a:avLst/>
            </a:prstGeom>
          </p:spPr>
        </p:pic>
        <p:pic>
          <p:nvPicPr>
            <p:cNvPr id="260" name="Graphic 259" descr="Document outline">
              <a:extLst>
                <a:ext uri="{FF2B5EF4-FFF2-40B4-BE49-F238E27FC236}">
                  <a16:creationId xmlns:a16="http://schemas.microsoft.com/office/drawing/2014/main" id="{E42BDC1A-A9C9-46F1-A836-414E9D9F13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2117714"/>
              <a:ext cx="168285" cy="168285"/>
            </a:xfrm>
            <a:prstGeom prst="rect">
              <a:avLst/>
            </a:prstGeom>
          </p:spPr>
        </p:pic>
        <p:pic>
          <p:nvPicPr>
            <p:cNvPr id="261" name="Graphic 260" descr="Document outline">
              <a:extLst>
                <a:ext uri="{FF2B5EF4-FFF2-40B4-BE49-F238E27FC236}">
                  <a16:creationId xmlns:a16="http://schemas.microsoft.com/office/drawing/2014/main" id="{8ED2017F-CB92-473D-B77F-A59A1C6BD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2117714"/>
              <a:ext cx="168285" cy="168285"/>
            </a:xfrm>
            <a:prstGeom prst="rect">
              <a:avLst/>
            </a:prstGeom>
          </p:spPr>
        </p:pic>
      </p:grpSp>
      <p:sp>
        <p:nvSpPr>
          <p:cNvPr id="262" name="&quot;Not Allowed&quot; Symbol 261">
            <a:extLst>
              <a:ext uri="{FF2B5EF4-FFF2-40B4-BE49-F238E27FC236}">
                <a16:creationId xmlns:a16="http://schemas.microsoft.com/office/drawing/2014/main" id="{65947375-8D9F-4331-A2CA-BC689AC067AE}"/>
              </a:ext>
            </a:extLst>
          </p:cNvPr>
          <p:cNvSpPr/>
          <p:nvPr/>
        </p:nvSpPr>
        <p:spPr>
          <a:xfrm>
            <a:off x="10781307" y="5565862"/>
            <a:ext cx="279838" cy="276999"/>
          </a:xfrm>
          <a:prstGeom prst="noSmoking">
            <a:avLst>
              <a:gd name="adj" fmla="val 7274"/>
            </a:avLst>
          </a:prstGeom>
          <a:solidFill>
            <a:srgbClr val="FF4F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4" name="TextBox 263">
            <a:extLst>
              <a:ext uri="{FF2B5EF4-FFF2-40B4-BE49-F238E27FC236}">
                <a16:creationId xmlns:a16="http://schemas.microsoft.com/office/drawing/2014/main" id="{86F79E2A-0B17-4378-BBF1-E19E7F99CACD}"/>
              </a:ext>
            </a:extLst>
          </p:cNvPr>
          <p:cNvSpPr txBox="1"/>
          <p:nvPr/>
        </p:nvSpPr>
        <p:spPr>
          <a:xfrm>
            <a:off x="11438839" y="5617178"/>
            <a:ext cx="499591" cy="161583"/>
          </a:xfrm>
          <a:prstGeom prst="rect">
            <a:avLst/>
          </a:prstGeom>
        </p:spPr>
        <p:txBody>
          <a:bodyPr wrap="square" lIns="0" tIns="0" rIns="0" bIns="0" rtlCol="0" anchor="t" anchorCtr="0">
            <a:spAutoFit/>
          </a:bodyPr>
          <a:lstStyle/>
          <a:p>
            <a:r>
              <a:rPr lang="en-US" sz="1050"/>
              <a:t>Expired</a:t>
            </a:r>
          </a:p>
        </p:txBody>
      </p:sp>
      <p:sp>
        <p:nvSpPr>
          <p:cNvPr id="266" name="TextBox 265">
            <a:extLst>
              <a:ext uri="{FF2B5EF4-FFF2-40B4-BE49-F238E27FC236}">
                <a16:creationId xmlns:a16="http://schemas.microsoft.com/office/drawing/2014/main" id="{371D34D5-4A77-4068-98D9-94FCD5B97247}"/>
              </a:ext>
            </a:extLst>
          </p:cNvPr>
          <p:cNvSpPr txBox="1"/>
          <p:nvPr/>
        </p:nvSpPr>
        <p:spPr>
          <a:xfrm>
            <a:off x="8873937" y="2705746"/>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cxnSp>
        <p:nvCxnSpPr>
          <p:cNvPr id="273" name="Connector: Elbow 125">
            <a:extLst>
              <a:ext uri="{FF2B5EF4-FFF2-40B4-BE49-F238E27FC236}">
                <a16:creationId xmlns:a16="http://schemas.microsoft.com/office/drawing/2014/main" id="{09AF2E9B-98C2-4B57-868E-0C908A554034}"/>
              </a:ext>
            </a:extLst>
          </p:cNvPr>
          <p:cNvCxnSpPr>
            <a:cxnSpLocks/>
          </p:cNvCxnSpPr>
          <p:nvPr/>
        </p:nvCxnSpPr>
        <p:spPr>
          <a:xfrm>
            <a:off x="8766393" y="3285107"/>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C5409948-E72D-4490-82EE-73EBC4C4AE99}"/>
              </a:ext>
            </a:extLst>
          </p:cNvPr>
          <p:cNvSpPr txBox="1"/>
          <p:nvPr/>
        </p:nvSpPr>
        <p:spPr>
          <a:xfrm>
            <a:off x="8868942" y="306131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/1/…</a:t>
            </a:r>
          </a:p>
        </p:txBody>
      </p:sp>
      <p:cxnSp>
        <p:nvCxnSpPr>
          <p:cNvPr id="275" name="Connector: Elbow 125">
            <a:extLst>
              <a:ext uri="{FF2B5EF4-FFF2-40B4-BE49-F238E27FC236}">
                <a16:creationId xmlns:a16="http://schemas.microsoft.com/office/drawing/2014/main" id="{5B23FBD3-3038-4111-BE2A-E99B2D4E7E8A}"/>
              </a:ext>
            </a:extLst>
          </p:cNvPr>
          <p:cNvCxnSpPr>
            <a:cxnSpLocks/>
          </p:cNvCxnSpPr>
          <p:nvPr/>
        </p:nvCxnSpPr>
        <p:spPr>
          <a:xfrm>
            <a:off x="8760367" y="4203525"/>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1BBDA412-4EA8-48F0-A70F-7BDE15186E73}"/>
              </a:ext>
            </a:extLst>
          </p:cNvPr>
          <p:cNvSpPr txBox="1"/>
          <p:nvPr/>
        </p:nvSpPr>
        <p:spPr>
          <a:xfrm>
            <a:off x="8867911" y="3923289"/>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/2/…</a:t>
            </a:r>
          </a:p>
        </p:txBody>
      </p:sp>
      <p:cxnSp>
        <p:nvCxnSpPr>
          <p:cNvPr id="277" name="Connector: Elbow 125">
            <a:extLst>
              <a:ext uri="{FF2B5EF4-FFF2-40B4-BE49-F238E27FC236}">
                <a16:creationId xmlns:a16="http://schemas.microsoft.com/office/drawing/2014/main" id="{75BD63F8-7A41-4E6C-8F5D-03F04B031E90}"/>
              </a:ext>
            </a:extLst>
          </p:cNvPr>
          <p:cNvCxnSpPr>
            <a:cxnSpLocks/>
          </p:cNvCxnSpPr>
          <p:nvPr/>
        </p:nvCxnSpPr>
        <p:spPr>
          <a:xfrm>
            <a:off x="8755372" y="4559091"/>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8331C029-5899-4FD0-902E-B3EC9B0B8252}"/>
              </a:ext>
            </a:extLst>
          </p:cNvPr>
          <p:cNvSpPr txBox="1"/>
          <p:nvPr/>
        </p:nvSpPr>
        <p:spPr>
          <a:xfrm>
            <a:off x="8862916" y="4278855"/>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/3/…</a:t>
            </a:r>
          </a:p>
        </p:txBody>
      </p:sp>
      <p:sp>
        <p:nvSpPr>
          <p:cNvPr id="280" name="Arrow: Left-Up 279">
            <a:extLst>
              <a:ext uri="{FF2B5EF4-FFF2-40B4-BE49-F238E27FC236}">
                <a16:creationId xmlns:a16="http://schemas.microsoft.com/office/drawing/2014/main" id="{5A8835FD-320C-4B86-AF9D-BF8948253C3C}"/>
              </a:ext>
            </a:extLst>
          </p:cNvPr>
          <p:cNvSpPr/>
          <p:nvPr/>
        </p:nvSpPr>
        <p:spPr>
          <a:xfrm flipH="1" flipV="1">
            <a:off x="8740627" y="5912865"/>
            <a:ext cx="1187919" cy="799427"/>
          </a:xfrm>
          <a:prstGeom prst="leftUpArrow">
            <a:avLst>
              <a:gd name="adj1" fmla="val 13956"/>
              <a:gd name="adj2" fmla="val 14745"/>
              <a:gd name="adj3" fmla="val 24211"/>
            </a:avLst>
          </a:prstGeom>
          <a:solidFill>
            <a:srgbClr val="0086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1" name="Group 280">
            <a:extLst>
              <a:ext uri="{FF2B5EF4-FFF2-40B4-BE49-F238E27FC236}">
                <a16:creationId xmlns:a16="http://schemas.microsoft.com/office/drawing/2014/main" id="{F80D20CC-8423-49F0-B918-E176E350B4C8}"/>
              </a:ext>
            </a:extLst>
          </p:cNvPr>
          <p:cNvGrpSpPr/>
          <p:nvPr/>
        </p:nvGrpSpPr>
        <p:grpSpPr>
          <a:xfrm>
            <a:off x="9041050" y="6213131"/>
            <a:ext cx="864298" cy="453508"/>
            <a:chOff x="10477122" y="1878705"/>
            <a:chExt cx="864298" cy="453508"/>
          </a:xfrm>
        </p:grpSpPr>
        <p:sp>
          <p:nvSpPr>
            <p:cNvPr id="282" name="Rectangle 281">
              <a:extLst>
                <a:ext uri="{FF2B5EF4-FFF2-40B4-BE49-F238E27FC236}">
                  <a16:creationId xmlns:a16="http://schemas.microsoft.com/office/drawing/2014/main" id="{677F67F4-B3DD-45ED-9E97-5F357B2C67A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3" name="Graphic 282" descr="Document outline">
              <a:extLst>
                <a:ext uri="{FF2B5EF4-FFF2-40B4-BE49-F238E27FC236}">
                  <a16:creationId xmlns:a16="http://schemas.microsoft.com/office/drawing/2014/main" id="{FD9AC2C1-0F7D-453A-9761-A6BEC16A57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84" name="Graphic 283" descr="Document outline">
              <a:extLst>
                <a:ext uri="{FF2B5EF4-FFF2-40B4-BE49-F238E27FC236}">
                  <a16:creationId xmlns:a16="http://schemas.microsoft.com/office/drawing/2014/main" id="{6CC5AADC-B592-451C-A6A6-AE1C8B33C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85" name="Graphic 284" descr="Document outline">
              <a:extLst>
                <a:ext uri="{FF2B5EF4-FFF2-40B4-BE49-F238E27FC236}">
                  <a16:creationId xmlns:a16="http://schemas.microsoft.com/office/drawing/2014/main" id="{BA6325B2-ABED-443D-99A6-319593B88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86" name="Graphic 285" descr="Document outline">
              <a:extLst>
                <a:ext uri="{FF2B5EF4-FFF2-40B4-BE49-F238E27FC236}">
                  <a16:creationId xmlns:a16="http://schemas.microsoft.com/office/drawing/2014/main" id="{8DBAFDDD-3D8C-4BD4-954C-235302055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87" name="Graphic 286" descr="Document outline">
              <a:extLst>
                <a:ext uri="{FF2B5EF4-FFF2-40B4-BE49-F238E27FC236}">
                  <a16:creationId xmlns:a16="http://schemas.microsoft.com/office/drawing/2014/main" id="{2D13F9E7-EF52-4BD0-8DDC-1686ACE284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88" name="Graphic 287" descr="Document outline">
              <a:extLst>
                <a:ext uri="{FF2B5EF4-FFF2-40B4-BE49-F238E27FC236}">
                  <a16:creationId xmlns:a16="http://schemas.microsoft.com/office/drawing/2014/main" id="{CE4DA26D-7A16-4C7D-9B69-CA8324DC1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89" name="Graphic 288" descr="Document outline">
              <a:extLst>
                <a:ext uri="{FF2B5EF4-FFF2-40B4-BE49-F238E27FC236}">
                  <a16:creationId xmlns:a16="http://schemas.microsoft.com/office/drawing/2014/main" id="{EAE212E0-B1D1-4C7F-9D5A-F24DE2DDEB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90" name="Graphic 289" descr="Document outline">
              <a:extLst>
                <a:ext uri="{FF2B5EF4-FFF2-40B4-BE49-F238E27FC236}">
                  <a16:creationId xmlns:a16="http://schemas.microsoft.com/office/drawing/2014/main" id="{DE841109-B3AA-42EE-8A45-0D90D4D91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91" name="Graphic 290" descr="Document outline">
              <a:extLst>
                <a:ext uri="{FF2B5EF4-FFF2-40B4-BE49-F238E27FC236}">
                  <a16:creationId xmlns:a16="http://schemas.microsoft.com/office/drawing/2014/main" id="{FCA8626B-25DA-4A2B-BFC5-8D8DA76C5F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92" name="Graphic 291" descr="Document outline">
              <a:extLst>
                <a:ext uri="{FF2B5EF4-FFF2-40B4-BE49-F238E27FC236}">
                  <a16:creationId xmlns:a16="http://schemas.microsoft.com/office/drawing/2014/main" id="{7B436792-78A2-4447-93C9-B0EB0B842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293" name="TextBox 292">
            <a:extLst>
              <a:ext uri="{FF2B5EF4-FFF2-40B4-BE49-F238E27FC236}">
                <a16:creationId xmlns:a16="http://schemas.microsoft.com/office/drawing/2014/main" id="{15C74D33-E893-4DA2-9A78-A4C3C8F1DEBA}"/>
              </a:ext>
            </a:extLst>
          </p:cNvPr>
          <p:cNvSpPr txBox="1"/>
          <p:nvPr/>
        </p:nvSpPr>
        <p:spPr>
          <a:xfrm>
            <a:off x="9130233" y="5810396"/>
            <a:ext cx="580287" cy="153888"/>
          </a:xfrm>
          <a:prstGeom prst="rect">
            <a:avLst/>
          </a:prstGeom>
        </p:spPr>
        <p:txBody>
          <a:bodyPr wrap="none" lIns="0" tIns="0" rIns="0" bIns="0" rtlCol="0" anchor="t" anchorCtr="0">
            <a:spAutoFit/>
          </a:bodyPr>
          <a:lstStyle/>
          <a:p>
            <a:r>
              <a:rPr lang="en-US" sz="1000" b="1"/>
              <a:t>Size Limit</a:t>
            </a:r>
          </a:p>
        </p:txBody>
      </p:sp>
      <p:sp>
        <p:nvSpPr>
          <p:cNvPr id="294" name="TextBox 293">
            <a:extLst>
              <a:ext uri="{FF2B5EF4-FFF2-40B4-BE49-F238E27FC236}">
                <a16:creationId xmlns:a16="http://schemas.microsoft.com/office/drawing/2014/main" id="{68B504E1-F246-43F9-B4BE-3B49F6364D4B}"/>
              </a:ext>
            </a:extLst>
          </p:cNvPr>
          <p:cNvSpPr txBox="1"/>
          <p:nvPr/>
        </p:nvSpPr>
        <p:spPr>
          <a:xfrm>
            <a:off x="8431578" y="6400800"/>
            <a:ext cx="306174" cy="307777"/>
          </a:xfrm>
          <a:prstGeom prst="rect">
            <a:avLst/>
          </a:prstGeom>
        </p:spPr>
        <p:txBody>
          <a:bodyPr wrap="none" lIns="0" tIns="0" rIns="0" bIns="0" rtlCol="0" anchor="t" anchorCtr="0">
            <a:spAutoFit/>
          </a:bodyPr>
          <a:lstStyle/>
          <a:p>
            <a:r>
              <a:rPr lang="en-US" sz="1000" b="1"/>
              <a:t>Time</a:t>
            </a:r>
            <a:br>
              <a:rPr lang="en-US" sz="1000" b="1"/>
            </a:br>
            <a:r>
              <a:rPr lang="en-US" sz="1000" b="1"/>
              <a:t>Limit</a:t>
            </a:r>
          </a:p>
        </p:txBody>
      </p:sp>
      <p:sp>
        <p:nvSpPr>
          <p:cNvPr id="296" name="Speech Bubble: Rectangle 295">
            <a:extLst>
              <a:ext uri="{FF2B5EF4-FFF2-40B4-BE49-F238E27FC236}">
                <a16:creationId xmlns:a16="http://schemas.microsoft.com/office/drawing/2014/main" id="{D90E138F-5505-4B39-9445-2533520F93B3}"/>
              </a:ext>
            </a:extLst>
          </p:cNvPr>
          <p:cNvSpPr/>
          <p:nvPr/>
        </p:nvSpPr>
        <p:spPr>
          <a:xfrm>
            <a:off x="4859083" y="5861622"/>
            <a:ext cx="2221992" cy="903471"/>
          </a:xfrm>
          <a:prstGeom prst="wedgeRectCallout">
            <a:avLst>
              <a:gd name="adj1" fmla="val 76459"/>
              <a:gd name="adj2" fmla="val -718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throughput keeps up with the Event Hubs' ingress throughput capacity and provides automated low latency capture to batch storage.</a:t>
            </a:r>
          </a:p>
        </p:txBody>
      </p:sp>
      <p:sp>
        <p:nvSpPr>
          <p:cNvPr id="295" name="Speech Bubble: Rectangle 294">
            <a:extLst>
              <a:ext uri="{FF2B5EF4-FFF2-40B4-BE49-F238E27FC236}">
                <a16:creationId xmlns:a16="http://schemas.microsoft.com/office/drawing/2014/main" id="{91542674-BD01-4BCB-BE6C-E8586DDDCBBE}"/>
              </a:ext>
            </a:extLst>
          </p:cNvPr>
          <p:cNvSpPr/>
          <p:nvPr/>
        </p:nvSpPr>
        <p:spPr>
          <a:xfrm>
            <a:off x="7160679" y="5857638"/>
            <a:ext cx="1149363" cy="907455"/>
          </a:xfrm>
          <a:prstGeom prst="wedgeRectCallout">
            <a:avLst>
              <a:gd name="adj1" fmla="val 80961"/>
              <a:gd name="adj2" fmla="val -182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policy allows balancing latency and batch size.</a:t>
            </a:r>
          </a:p>
        </p:txBody>
      </p:sp>
      <p:pic>
        <p:nvPicPr>
          <p:cNvPr id="1028" name="Picture 4" descr="See the source image">
            <a:extLst>
              <a:ext uri="{FF2B5EF4-FFF2-40B4-BE49-F238E27FC236}">
                <a16:creationId xmlns:a16="http://schemas.microsoft.com/office/drawing/2014/main" id="{F21309B5-9907-4F6B-8134-DBEF01FE7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09" y="1751570"/>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298" name="Straight Arrow Connector 297">
            <a:extLst>
              <a:ext uri="{FF2B5EF4-FFF2-40B4-BE49-F238E27FC236}">
                <a16:creationId xmlns:a16="http://schemas.microsoft.com/office/drawing/2014/main" id="{5139D4C0-1154-4E94-A296-C73FD26CDBC7}"/>
              </a:ext>
            </a:extLst>
          </p:cNvPr>
          <p:cNvCxnSpPr>
            <a:cxnSpLocks/>
            <a:endCxn id="1028" idx="2"/>
          </p:cNvCxnSpPr>
          <p:nvPr/>
        </p:nvCxnSpPr>
        <p:spPr>
          <a:xfrm flipH="1" flipV="1">
            <a:off x="8277502" y="2141742"/>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0" name="Speech Bubble: Rectangle 299">
            <a:extLst>
              <a:ext uri="{FF2B5EF4-FFF2-40B4-BE49-F238E27FC236}">
                <a16:creationId xmlns:a16="http://schemas.microsoft.com/office/drawing/2014/main" id="{07AB039C-AB16-4DBE-8CAC-027A3BE4361D}"/>
              </a:ext>
            </a:extLst>
          </p:cNvPr>
          <p:cNvSpPr/>
          <p:nvPr/>
        </p:nvSpPr>
        <p:spPr>
          <a:xfrm>
            <a:off x="8780836" y="1707539"/>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spTree>
    <p:extLst>
      <p:ext uri="{BB962C8B-B14F-4D97-AF65-F5344CB8AC3E}">
        <p14:creationId xmlns:p14="http://schemas.microsoft.com/office/powerpoint/2010/main" val="2563161518"/>
      </p:ext>
    </p:extLst>
  </p:cSld>
  <p:clrMapOvr>
    <a:masterClrMapping/>
  </p:clrMapOvr>
</p:sld>
</file>

<file path=ppt/theme/theme1.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4.xml><?xml version="1.0" encoding="utf-8"?>
<a:theme xmlns:a="http://schemas.openxmlformats.org/drawingml/2006/main" name="1_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D5B7FD49-6713-426F-B59B-91D58FCFE710}"/>
    </a:ext>
  </a:extLst>
</a:theme>
</file>

<file path=ppt/theme/theme5.xml><?xml version="1.0" encoding="utf-8"?>
<a:theme xmlns:a="http://schemas.openxmlformats.org/drawingml/2006/main" name="1_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AFF0A173-41E4-49A8-A6CF-5637773BFC70}"/>
    </a:ext>
  </a:extLst>
</a:theme>
</file>

<file path=ppt/theme/theme6.xml><?xml version="1.0" encoding="utf-8"?>
<a:theme xmlns:a="http://schemas.openxmlformats.org/drawingml/2006/main" name="1_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1C722832-AB6E-45D2-8850-8B26C806C08E}"/>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4264</Words>
  <Application>Microsoft Office PowerPoint</Application>
  <PresentationFormat>Widescreen</PresentationFormat>
  <Paragraphs>780</Paragraphs>
  <Slides>41</Slides>
  <Notes>8</Notes>
  <HiddenSlides>0</HiddenSlides>
  <MMClips>1</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41</vt:i4>
      </vt:variant>
    </vt:vector>
  </HeadingPairs>
  <TitlesOfParts>
    <vt:vector size="59" baseType="lpstr">
      <vt:lpstr>Segoe Pro</vt:lpstr>
      <vt:lpstr>Segoe Pro Semibold</vt:lpstr>
      <vt:lpstr>Segoe Semibold</vt:lpstr>
      <vt:lpstr>SegoeUI</vt:lpstr>
      <vt:lpstr>Arial</vt:lpstr>
      <vt:lpstr>Calibri</vt:lpstr>
      <vt:lpstr>Consolas</vt:lpstr>
      <vt:lpstr>Segoe UI</vt:lpstr>
      <vt:lpstr>Segoe UI Light</vt:lpstr>
      <vt:lpstr>Segoe UI Semibold</vt:lpstr>
      <vt:lpstr>Wingdings</vt:lpstr>
      <vt:lpstr>Azure Dev Light - 2018H2</vt:lpstr>
      <vt:lpstr>Azure Dev Titles and Headers - 2018H2</vt:lpstr>
      <vt:lpstr>Azure Dev Dark - 2018H2</vt:lpstr>
      <vt:lpstr>1_Azure Dev Titles and Headers - 2018H2</vt:lpstr>
      <vt:lpstr>1_Azure Dev Light - 2018H2</vt:lpstr>
      <vt:lpstr>1_Azure Dev Dark - 2018H2</vt:lpstr>
      <vt:lpstr>White Template</vt:lpstr>
      <vt:lpstr>Azure Event Hubs</vt:lpstr>
      <vt:lpstr>Agenda</vt:lpstr>
      <vt:lpstr>What is Azure Event Hubs?</vt:lpstr>
      <vt:lpstr>Azure Event Hubs vs. Apache Kafka®</vt:lpstr>
      <vt:lpstr>SKUs and Pricing</vt:lpstr>
      <vt:lpstr>You're running Apache Kafka® in your own datacenter? </vt:lpstr>
      <vt:lpstr>Event Hubs Namespaces: Virtual Brokers</vt:lpstr>
      <vt:lpstr>Event Hubs</vt:lpstr>
      <vt:lpstr>Event Hubs Capture</vt:lpstr>
      <vt:lpstr>Event Hubs Capture Avro Archives</vt:lpstr>
      <vt:lpstr>Event Hubs* is not…</vt:lpstr>
      <vt:lpstr>Apache Kafka® Clients</vt:lpstr>
      <vt:lpstr>Event Hubs SDK Support: Azure SDKs</vt:lpstr>
      <vt:lpstr>Compatible Generic AMQP 1.0 Clients </vt:lpstr>
      <vt:lpstr>Architecture</vt:lpstr>
      <vt:lpstr>Logical Architecture</vt:lpstr>
      <vt:lpstr>Fault Domains &amp; Availability Zones</vt:lpstr>
      <vt:lpstr>Backend and Gateway Clusters</vt:lpstr>
      <vt:lpstr>Backend and Gateway Clusters</vt:lpstr>
      <vt:lpstr>Gateway and Backend</vt:lpstr>
      <vt:lpstr>Backend: Event Hubs Premium.</vt:lpstr>
      <vt:lpstr>Storage Layer – Event Hubs Standard</vt:lpstr>
      <vt:lpstr>Storage Layer – Event Hubs Premium</vt:lpstr>
      <vt:lpstr>Networking Features</vt:lpstr>
      <vt:lpstr>Networking Features</vt:lpstr>
      <vt:lpstr>Authorization</vt:lpstr>
      <vt:lpstr>Authorization</vt:lpstr>
      <vt:lpstr>Replication &amp; Federation</vt:lpstr>
      <vt:lpstr>Replication Tasks</vt:lpstr>
      <vt:lpstr>Automation Tasks to the rescue</vt:lpstr>
      <vt:lpstr>EventHub replication visualization</vt:lpstr>
      <vt:lpstr>PowerPoint Presentation</vt:lpstr>
      <vt:lpstr>PowerPoint Presentation</vt:lpstr>
      <vt:lpstr>Performance!</vt:lpstr>
      <vt:lpstr>Event Hubs Premium is Fast!</vt:lpstr>
      <vt:lpstr>Event Hubs Premium – Predictability </vt:lpstr>
      <vt:lpstr>Effective Global Reliability</vt:lpstr>
      <vt:lpstr>Azure Event Hubs</vt:lpstr>
      <vt:lpstr>Session Survey</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Hubs Deep Dive</dc:title>
  <dc:creator>Clemens Vasters</dc:creator>
  <cp:lastModifiedBy>Clemens Vasters</cp:lastModifiedBy>
  <cp:revision>4</cp:revision>
  <dcterms:created xsi:type="dcterms:W3CDTF">2022-03-24T13:26:04Z</dcterms:created>
  <dcterms:modified xsi:type="dcterms:W3CDTF">2022-10-13T13:24:41Z</dcterms:modified>
</cp:coreProperties>
</file>